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2" r:id="rId3"/>
    <p:sldId id="271" r:id="rId4"/>
    <p:sldId id="273" r:id="rId5"/>
    <p:sldId id="275" r:id="rId6"/>
    <p:sldId id="261" r:id="rId7"/>
    <p:sldId id="274" r:id="rId8"/>
    <p:sldId id="258" r:id="rId9"/>
    <p:sldId id="259" r:id="rId10"/>
    <p:sldId id="260" r:id="rId11"/>
    <p:sldId id="262" r:id="rId12"/>
    <p:sldId id="272" r:id="rId13"/>
    <p:sldId id="276" r:id="rId14"/>
    <p:sldId id="418" r:id="rId15"/>
    <p:sldId id="419" r:id="rId16"/>
    <p:sldId id="420" r:id="rId17"/>
    <p:sldId id="421" r:id="rId18"/>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5DB34D-7296-4F8D-B67F-34F7ACDC8A8D}"/>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2B7831D5-9065-4A1E-851B-20A99187D3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B7A57F31-6E8B-43C5-A747-4950D8572EC2}"/>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FDF76B0C-7522-4757-AD07-C3FB0B10B32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0C5CCED-74A9-4C3F-8E6B-DF8C52097D5A}"/>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2641119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2621B3-AF48-4286-9450-13A5AAEA93D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5E84BEDD-F6F9-42EA-9B9E-B60A8BEEBB9A}"/>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2800184-B666-4D27-9EC3-724E9BFD71A5}"/>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AEED311B-7C82-4656-8E15-76C2FCC95DD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EB944D9-5AA3-41AB-BA3D-316DFE2CE9EC}"/>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53173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3B39EE19-7BC7-496D-861E-BC5FC19DD7D2}"/>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B6EC3EB-FDFC-434E-BE7C-68A6D9E90AFC}"/>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201B8B9-6AD2-4341-842A-904988A33B5C}"/>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6B250348-E8FA-47E0-9580-9CD1BEE65DA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2A7ADE5-FE9F-4EF5-992C-744158AA2F1F}"/>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299558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B6D6C9-1FF3-491B-A863-72BDE4090364}"/>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871E000E-5C94-4881-808B-CE61CCB0E7D4}"/>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EDBF981-883C-4376-BC41-5F125C4115A4}"/>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06ECC877-B5AC-4D69-97E3-7EC8D188D19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F19295F-5C14-4D10-9116-60D1E7821124}"/>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10807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BA28F5-0B2E-466D-8BA7-604AF11DC476}"/>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EDEE81CF-F388-4659-ADEB-1489A4021C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2CC4F484-5401-4085-8058-AE990904CCB6}"/>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41627DAB-F7E3-4CDE-BAD3-E9C05E64168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BD9E9203-69CE-46BA-B615-F72F8B4A57C8}"/>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3141411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4883019-BE13-4E27-9DB8-69EFD74054A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8B5C439-CEB4-4B39-BCD9-4E905F01889B}"/>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B7005B21-50BD-43DC-AA1D-14B42BF3D0DF}"/>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ACDBEAC4-BAC5-49F5-B3E2-F1E9AB3D08D5}"/>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6" name="Symbol zastępczy stopki 5">
            <a:extLst>
              <a:ext uri="{FF2B5EF4-FFF2-40B4-BE49-F238E27FC236}">
                <a16:creationId xmlns:a16="http://schemas.microsoft.com/office/drawing/2014/main" id="{6CF2ED34-3198-45A7-BFC0-3C2E87D9CA6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1F0A445F-DE6E-4B3D-8C4C-8DBCBDE2E99F}"/>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164754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B2E668-658E-4CFD-92A9-11644D613304}"/>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1EAE8F69-9601-451B-A550-426DF76D7E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5F702380-487F-442D-A98A-B05D76B7702D}"/>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64A0478B-46FD-4F95-8327-488C99DD3D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FE166A58-0E5C-4D6F-A1B8-F63DF4BA9486}"/>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0B3410B8-3C86-4008-902B-1AC367C193D5}"/>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8" name="Symbol zastępczy stopki 7">
            <a:extLst>
              <a:ext uri="{FF2B5EF4-FFF2-40B4-BE49-F238E27FC236}">
                <a16:creationId xmlns:a16="http://schemas.microsoft.com/office/drawing/2014/main" id="{0CE04677-6CA3-4D4F-9CD7-C02CD4601507}"/>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8A5C5398-22CD-4112-B38A-AE88029CC987}"/>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2853628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5F6205-9BC2-49C6-BBAE-06A1E90DFC65}"/>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12F69A81-1BFD-49BD-8E54-5E9FDCB130F2}"/>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4" name="Symbol zastępczy stopki 3">
            <a:extLst>
              <a:ext uri="{FF2B5EF4-FFF2-40B4-BE49-F238E27FC236}">
                <a16:creationId xmlns:a16="http://schemas.microsoft.com/office/drawing/2014/main" id="{7D893325-E0A1-4695-B27E-9A1FC2110543}"/>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9D3B0164-DEA9-4ECB-8A5E-E76011644DDF}"/>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4289158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362AB889-568C-414B-A1A1-5FDBA651E9ED}"/>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3" name="Symbol zastępczy stopki 2">
            <a:extLst>
              <a:ext uri="{FF2B5EF4-FFF2-40B4-BE49-F238E27FC236}">
                <a16:creationId xmlns:a16="http://schemas.microsoft.com/office/drawing/2014/main" id="{D4BF7710-D2A3-4329-8C5E-D55E6DE2BD90}"/>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0EC80055-5AF7-47B6-8A54-9EDC1091AF49}"/>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2493717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3B0505-4D93-4510-AD10-1908C95FB3E2}"/>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AC65D9D3-2E5B-4E7B-BDF6-1F478BFFBA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D64D4541-21B5-4594-9C23-AA1593B027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B07C288C-B433-4802-BFD2-CCE8479AD92C}"/>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6" name="Symbol zastępczy stopki 5">
            <a:extLst>
              <a:ext uri="{FF2B5EF4-FFF2-40B4-BE49-F238E27FC236}">
                <a16:creationId xmlns:a16="http://schemas.microsoft.com/office/drawing/2014/main" id="{D8DB5920-C4FB-427E-94DE-4574A93DA8D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51362CC2-FF98-403C-95F7-B839C25A1AF0}"/>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839452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0E845CB-F744-4164-AC43-FA9943F81E75}"/>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0803F278-6471-4830-B640-45A56EACD0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D50639F7-B806-4D1E-9C2C-10A95EA4A7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37851984-5439-4F5F-915C-B9A35991AC34}"/>
              </a:ext>
            </a:extLst>
          </p:cNvPr>
          <p:cNvSpPr>
            <a:spLocks noGrp="1"/>
          </p:cNvSpPr>
          <p:nvPr>
            <p:ph type="dt" sz="half" idx="10"/>
          </p:nvPr>
        </p:nvSpPr>
        <p:spPr/>
        <p:txBody>
          <a:bodyPr/>
          <a:lstStyle/>
          <a:p>
            <a:fld id="{1F3023D1-9DFA-4363-8836-DA1153CC98C2}" type="datetimeFigureOut">
              <a:rPr lang="pl-PL" smtClean="0"/>
              <a:t>04.09.2018</a:t>
            </a:fld>
            <a:endParaRPr lang="pl-PL"/>
          </a:p>
        </p:txBody>
      </p:sp>
      <p:sp>
        <p:nvSpPr>
          <p:cNvPr id="6" name="Symbol zastępczy stopki 5">
            <a:extLst>
              <a:ext uri="{FF2B5EF4-FFF2-40B4-BE49-F238E27FC236}">
                <a16:creationId xmlns:a16="http://schemas.microsoft.com/office/drawing/2014/main" id="{713C3832-3C75-4782-B9F3-F4ADB353B01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61D68EE-C2F3-414B-810B-30A4057C49B5}"/>
              </a:ext>
            </a:extLst>
          </p:cNvPr>
          <p:cNvSpPr>
            <a:spLocks noGrp="1"/>
          </p:cNvSpPr>
          <p:nvPr>
            <p:ph type="sldNum" sz="quarter" idx="12"/>
          </p:nvPr>
        </p:nvSpPr>
        <p:spPr/>
        <p:txBody>
          <a:bodyPr/>
          <a:lstStyle/>
          <a:p>
            <a:fld id="{73A610D3-822B-4D77-85BA-60DE9B828E26}" type="slidenum">
              <a:rPr lang="pl-PL" smtClean="0"/>
              <a:t>‹#›</a:t>
            </a:fld>
            <a:endParaRPr lang="pl-PL"/>
          </a:p>
        </p:txBody>
      </p:sp>
    </p:spTree>
    <p:extLst>
      <p:ext uri="{BB962C8B-B14F-4D97-AF65-F5344CB8AC3E}">
        <p14:creationId xmlns:p14="http://schemas.microsoft.com/office/powerpoint/2010/main" val="2376652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A63A52C1-1E85-4684-8429-560CF6FD4E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69DA0C39-D908-4546-A2DA-AD437DF2F0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FF8B719-964E-41EF-B4E2-6D93F72251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023D1-9DFA-4363-8836-DA1153CC98C2}" type="datetimeFigureOut">
              <a:rPr lang="pl-PL" smtClean="0"/>
              <a:t>04.09.2018</a:t>
            </a:fld>
            <a:endParaRPr lang="pl-PL"/>
          </a:p>
        </p:txBody>
      </p:sp>
      <p:sp>
        <p:nvSpPr>
          <p:cNvPr id="5" name="Symbol zastępczy stopki 4">
            <a:extLst>
              <a:ext uri="{FF2B5EF4-FFF2-40B4-BE49-F238E27FC236}">
                <a16:creationId xmlns:a16="http://schemas.microsoft.com/office/drawing/2014/main" id="{0FC7DACE-0365-4811-A8F3-DF318A0502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FF5EA00C-A268-4A35-995D-C21C4D485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610D3-822B-4D77-85BA-60DE9B828E26}" type="slidenum">
              <a:rPr lang="pl-PL" smtClean="0"/>
              <a:t>‹#›</a:t>
            </a:fld>
            <a:endParaRPr lang="pl-PL"/>
          </a:p>
        </p:txBody>
      </p:sp>
    </p:spTree>
    <p:extLst>
      <p:ext uri="{BB962C8B-B14F-4D97-AF65-F5344CB8AC3E}">
        <p14:creationId xmlns:p14="http://schemas.microsoft.com/office/powerpoint/2010/main" val="3247215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2D8EC8-4365-46ED-9801-C82F8E256330}"/>
              </a:ext>
            </a:extLst>
          </p:cNvPr>
          <p:cNvSpPr>
            <a:spLocks noGrp="1"/>
          </p:cNvSpPr>
          <p:nvPr>
            <p:ph type="ctrTitle"/>
          </p:nvPr>
        </p:nvSpPr>
        <p:spPr/>
        <p:txBody>
          <a:bodyPr>
            <a:normAutofit fontScale="90000"/>
          </a:bodyPr>
          <a:lstStyle/>
          <a:p>
            <a:r>
              <a:rPr lang="pl-PL" dirty="0"/>
              <a:t>Przegląd aktualnych zmian prawnych odnoszących się do organizacji pozarządowych</a:t>
            </a:r>
          </a:p>
        </p:txBody>
      </p:sp>
      <p:sp>
        <p:nvSpPr>
          <p:cNvPr id="3" name="Podtytuł 2">
            <a:extLst>
              <a:ext uri="{FF2B5EF4-FFF2-40B4-BE49-F238E27FC236}">
                <a16:creationId xmlns:a16="http://schemas.microsoft.com/office/drawing/2014/main" id="{DBEEEE72-3E48-497F-847E-DD60861E2B38}"/>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172859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23C5F97-837D-4202-8D77-E7218E369CC5}"/>
              </a:ext>
            </a:extLst>
          </p:cNvPr>
          <p:cNvSpPr>
            <a:spLocks noGrp="1"/>
          </p:cNvSpPr>
          <p:nvPr>
            <p:ph type="title"/>
          </p:nvPr>
        </p:nvSpPr>
        <p:spPr/>
        <p:txBody>
          <a:bodyPr/>
          <a:lstStyle/>
          <a:p>
            <a:pPr algn="ctr"/>
            <a:r>
              <a:rPr lang="pl-PL" b="1" dirty="0"/>
              <a:t>Gdy nie spełniamy tych warunków </a:t>
            </a:r>
          </a:p>
        </p:txBody>
      </p:sp>
      <p:sp>
        <p:nvSpPr>
          <p:cNvPr id="3" name="Symbol zastępczy zawartości 2">
            <a:extLst>
              <a:ext uri="{FF2B5EF4-FFF2-40B4-BE49-F238E27FC236}">
                <a16:creationId xmlns:a16="http://schemas.microsoft.com/office/drawing/2014/main" id="{6DB39315-D025-4B40-9292-3B91E7E8B5F6}"/>
              </a:ext>
            </a:extLst>
          </p:cNvPr>
          <p:cNvSpPr>
            <a:spLocks noGrp="1"/>
          </p:cNvSpPr>
          <p:nvPr>
            <p:ph idx="1"/>
          </p:nvPr>
        </p:nvSpPr>
        <p:spPr/>
        <p:txBody>
          <a:bodyPr/>
          <a:lstStyle/>
          <a:p>
            <a:r>
              <a:rPr lang="pl-PL" dirty="0"/>
              <a:t>Organizacja pozarządowa realizując imprezę turystyczną staje się  przedsiębiorcą turystycznym </a:t>
            </a:r>
          </a:p>
          <a:p>
            <a:r>
              <a:rPr lang="pl-PL" dirty="0"/>
              <a:t>należy przez to rozumieć organizatora turystyki, przedsiębiorcę ułatwiającego nabywanie powiązanych usług turystycznych, agenta turystycznego lub dostawcę usług turystycznych, będącego przedsiębiorcą albo </a:t>
            </a:r>
            <a:r>
              <a:rPr lang="pl-PL" b="1" dirty="0"/>
              <a:t>prowadzącego działalność odpłatną</a:t>
            </a:r>
          </a:p>
        </p:txBody>
      </p:sp>
    </p:spTree>
    <p:extLst>
      <p:ext uri="{BB962C8B-B14F-4D97-AF65-F5344CB8AC3E}">
        <p14:creationId xmlns:p14="http://schemas.microsoft.com/office/powerpoint/2010/main" val="2445095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E5388A-995C-4F87-A350-CEB4E0D50931}"/>
              </a:ext>
            </a:extLst>
          </p:cNvPr>
          <p:cNvSpPr>
            <a:spLocks noGrp="1"/>
          </p:cNvSpPr>
          <p:nvPr>
            <p:ph type="title"/>
          </p:nvPr>
        </p:nvSpPr>
        <p:spPr/>
        <p:txBody>
          <a:bodyPr/>
          <a:lstStyle/>
          <a:p>
            <a:pPr algn="ctr"/>
            <a:r>
              <a:rPr lang="pl-PL" b="1" dirty="0"/>
              <a:t>Obowiązki organizatorów turystyki</a:t>
            </a:r>
          </a:p>
        </p:txBody>
      </p:sp>
      <p:sp>
        <p:nvSpPr>
          <p:cNvPr id="3" name="Symbol zastępczy zawartości 2">
            <a:extLst>
              <a:ext uri="{FF2B5EF4-FFF2-40B4-BE49-F238E27FC236}">
                <a16:creationId xmlns:a16="http://schemas.microsoft.com/office/drawing/2014/main" id="{97D34672-37DE-4999-A2F6-148B39080B83}"/>
              </a:ext>
            </a:extLst>
          </p:cNvPr>
          <p:cNvSpPr>
            <a:spLocks noGrp="1"/>
          </p:cNvSpPr>
          <p:nvPr>
            <p:ph idx="1"/>
          </p:nvPr>
        </p:nvSpPr>
        <p:spPr/>
        <p:txBody>
          <a:bodyPr>
            <a:normAutofit fontScale="70000" lnSpcReduction="20000"/>
          </a:bodyPr>
          <a:lstStyle/>
          <a:p>
            <a:pPr marL="514350" indent="-514350">
              <a:buAutoNum type="arabicPeriod"/>
            </a:pPr>
            <a:r>
              <a:rPr lang="pl-PL" dirty="0"/>
              <a:t>wpis do Centralnej Ewidencji Organizatorów Turystyki (opłata skarbowa),</a:t>
            </a:r>
          </a:p>
          <a:p>
            <a:pPr marL="514350" indent="-514350">
              <a:buAutoNum type="arabicPeriod"/>
            </a:pPr>
            <a:r>
              <a:rPr lang="pl-PL" dirty="0"/>
              <a:t>zawarcie Gwarancji Bankowej lub Gwarancji Ubezpieczeniowej - minimalna wysokość sumy gwarancji dla podmiotów rozpoczynających działalność na terenie Polski stanowi równowartość 7,5 tys. EUR - opłata za udzielenie gwarancji do kwoty 7,5 tys. EUR jest naliczana zgodnie z obowiązującymi stawkami danego banku lub ubezpieczyciela,</a:t>
            </a:r>
          </a:p>
          <a:p>
            <a:pPr marL="0" indent="0">
              <a:buNone/>
            </a:pPr>
            <a:r>
              <a:rPr lang="pl-PL" dirty="0"/>
              <a:t>Lub</a:t>
            </a:r>
          </a:p>
          <a:p>
            <a:pPr marL="0" indent="0">
              <a:buNone/>
            </a:pPr>
            <a:r>
              <a:rPr lang="pl-PL" b="1" dirty="0"/>
              <a:t>zawarcie umowy ubezpieczenia na rzecz podróżnych </a:t>
            </a:r>
            <a:r>
              <a:rPr lang="pl-PL" dirty="0"/>
              <a:t>- minimalna wysokość sumy ubezpieczenia dla podmiotów rozpoczynających działalność na terenie Polski stanowi równowartość 7,5 tys. EUR - opłata za zawarcie ubezpieczenia do kwoty 7,5 tys. EUR jest naliczana w zależności od ubezpieczyciela,</a:t>
            </a:r>
          </a:p>
          <a:p>
            <a:pPr marL="0" indent="0">
              <a:buNone/>
            </a:pPr>
            <a:r>
              <a:rPr lang="pl-PL" dirty="0"/>
              <a:t>lub</a:t>
            </a:r>
          </a:p>
          <a:p>
            <a:pPr marL="0" indent="0">
              <a:buNone/>
            </a:pPr>
            <a:r>
              <a:rPr lang="pl-PL" dirty="0"/>
              <a:t>zawarcie (i prowadzenie) turystycznego rachunku powierniczego tylko w przypadku podmiotów, świadczących imprezy turystyczne na terenie Polski - opłaty naliczane przez dany bank,</a:t>
            </a:r>
          </a:p>
          <a:p>
            <a:pPr marL="0" indent="0">
              <a:buNone/>
            </a:pPr>
            <a:r>
              <a:rPr lang="pl-PL" dirty="0"/>
              <a:t>   </a:t>
            </a:r>
          </a:p>
        </p:txBody>
      </p:sp>
    </p:spTree>
    <p:extLst>
      <p:ext uri="{BB962C8B-B14F-4D97-AF65-F5344CB8AC3E}">
        <p14:creationId xmlns:p14="http://schemas.microsoft.com/office/powerpoint/2010/main" val="3709760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CEF353-1185-4CC7-A185-A87332CC760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3A979D8-3F4D-4D93-B715-8DE06C549061}"/>
              </a:ext>
            </a:extLst>
          </p:cNvPr>
          <p:cNvSpPr>
            <a:spLocks noGrp="1"/>
          </p:cNvSpPr>
          <p:nvPr>
            <p:ph idx="1"/>
          </p:nvPr>
        </p:nvSpPr>
        <p:spPr/>
        <p:txBody>
          <a:bodyPr/>
          <a:lstStyle/>
          <a:p>
            <a:pPr marL="0" indent="0">
              <a:buNone/>
            </a:pPr>
            <a:r>
              <a:rPr lang="pl-PL" dirty="0"/>
              <a:t>3. wpłata na Turystyczny Fundusz Gwarancyjny - dotyczy tylko wyjazdów zagranicznych,</a:t>
            </a:r>
          </a:p>
          <a:p>
            <a:pPr marL="0" indent="0">
              <a:buNone/>
            </a:pPr>
            <a:r>
              <a:rPr lang="pl-PL" dirty="0"/>
              <a:t>4</a:t>
            </a:r>
            <a:r>
              <a:rPr lang="pl-PL"/>
              <a:t>. obowiązkowe </a:t>
            </a:r>
            <a:r>
              <a:rPr lang="pl-PL" dirty="0"/>
              <a:t>wykupienie ubezpieczenia od następstw nieszczęśliwych wypadków i kosztów leczenia - dotyczy tylko wyjazdów zagranicznych.</a:t>
            </a:r>
          </a:p>
        </p:txBody>
      </p:sp>
    </p:spTree>
    <p:extLst>
      <p:ext uri="{BB962C8B-B14F-4D97-AF65-F5344CB8AC3E}">
        <p14:creationId xmlns:p14="http://schemas.microsoft.com/office/powerpoint/2010/main" val="2248235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A278F7-67A2-4EE8-8A18-D041F2B80CE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63263E3-29DF-4CF0-B663-A40AE079FEA8}"/>
              </a:ext>
            </a:extLst>
          </p:cNvPr>
          <p:cNvSpPr>
            <a:spLocks noGrp="1"/>
          </p:cNvSpPr>
          <p:nvPr>
            <p:ph idx="1"/>
          </p:nvPr>
        </p:nvSpPr>
        <p:spPr/>
        <p:txBody>
          <a:bodyPr/>
          <a:lstStyle/>
          <a:p>
            <a:r>
              <a:rPr lang="pl-PL" dirty="0"/>
              <a:t>Za niestosowanie się do regulacji ustawy, członek zarządu organizacji „podlega grzywnie, karze ograniczenia wolności albo pozbawienia wolności do lat 3” </a:t>
            </a:r>
          </a:p>
        </p:txBody>
      </p:sp>
    </p:spTree>
    <p:extLst>
      <p:ext uri="{BB962C8B-B14F-4D97-AF65-F5344CB8AC3E}">
        <p14:creationId xmlns:p14="http://schemas.microsoft.com/office/powerpoint/2010/main" val="3998432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A3BF75A-3A07-4A83-AA9E-2DF9883F55C8}"/>
              </a:ext>
            </a:extLst>
          </p:cNvPr>
          <p:cNvSpPr>
            <a:spLocks noGrp="1"/>
          </p:cNvSpPr>
          <p:nvPr>
            <p:ph type="title"/>
          </p:nvPr>
        </p:nvSpPr>
        <p:spPr/>
        <p:txBody>
          <a:bodyPr/>
          <a:lstStyle/>
          <a:p>
            <a:pPr algn="ctr"/>
            <a:r>
              <a:rPr lang="pl-PL" b="1" dirty="0"/>
              <a:t>Rejestr osób skazanych za przestępstwa seksualne</a:t>
            </a:r>
          </a:p>
        </p:txBody>
      </p:sp>
      <p:sp>
        <p:nvSpPr>
          <p:cNvPr id="3" name="Symbol zastępczy zawartości 2">
            <a:extLst>
              <a:ext uri="{FF2B5EF4-FFF2-40B4-BE49-F238E27FC236}">
                <a16:creationId xmlns:a16="http://schemas.microsoft.com/office/drawing/2014/main" id="{A31AA6B8-F261-41D3-8743-77E68C92695F}"/>
              </a:ext>
            </a:extLst>
          </p:cNvPr>
          <p:cNvSpPr>
            <a:spLocks noGrp="1"/>
          </p:cNvSpPr>
          <p:nvPr>
            <p:ph idx="1"/>
          </p:nvPr>
        </p:nvSpPr>
        <p:spPr/>
        <p:txBody>
          <a:bodyPr/>
          <a:lstStyle/>
          <a:p>
            <a:r>
              <a:rPr lang="pl-PL" dirty="0"/>
              <a:t>1.	W realizowanym zadaniu zabrania się możliwości zatrudnienia lub dopuszczenia do innej działalności związanej z wychowaniem, edukacją, wypoczynkiem, leczeniem małoletnich lub opieką nad nimi osób, które figurują w Rejestrze o którym mowa w  ustawie z dnia 13 maja 2016 r. o przeciwdziałaniu zagrożeniom przestępstwami na tle seksualnym (Dz. U. 2016 poz. 862).</a:t>
            </a:r>
          </a:p>
          <a:p>
            <a:r>
              <a:rPr lang="pl-PL" dirty="0"/>
              <a:t>2.	Zleceniobiorca w zakresie działalności o której mowa w ust. 1 ma obowiązek sprawdzenia, czy dane zatrudnianej lub dopuszczanej osoby są zamieszczone w Rejestrze z dostępem ograniczonym.</a:t>
            </a:r>
          </a:p>
          <a:p>
            <a:endParaRPr lang="pl-PL" dirty="0"/>
          </a:p>
        </p:txBody>
      </p:sp>
    </p:spTree>
    <p:extLst>
      <p:ext uri="{BB962C8B-B14F-4D97-AF65-F5344CB8AC3E}">
        <p14:creationId xmlns:p14="http://schemas.microsoft.com/office/powerpoint/2010/main" val="3609963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98E9FB-B750-4409-A9CB-3AF3C5AD85ED}"/>
              </a:ext>
            </a:extLst>
          </p:cNvPr>
          <p:cNvSpPr>
            <a:spLocks noGrp="1"/>
          </p:cNvSpPr>
          <p:nvPr>
            <p:ph type="title"/>
          </p:nvPr>
        </p:nvSpPr>
        <p:spPr/>
        <p:txBody>
          <a:bodyPr/>
          <a:lstStyle/>
          <a:p>
            <a:r>
              <a:rPr lang="pl-PL" b="1" dirty="0"/>
              <a:t>Przeciwdziałanie praniu pieniędzy</a:t>
            </a:r>
          </a:p>
        </p:txBody>
      </p:sp>
      <p:sp>
        <p:nvSpPr>
          <p:cNvPr id="3" name="Symbol zastępczy zawartości 2">
            <a:extLst>
              <a:ext uri="{FF2B5EF4-FFF2-40B4-BE49-F238E27FC236}">
                <a16:creationId xmlns:a16="http://schemas.microsoft.com/office/drawing/2014/main" id="{7B65BEB6-0580-4056-BBEA-CD56E5F2BEDF}"/>
              </a:ext>
            </a:extLst>
          </p:cNvPr>
          <p:cNvSpPr>
            <a:spLocks noGrp="1"/>
          </p:cNvSpPr>
          <p:nvPr>
            <p:ph idx="1"/>
          </p:nvPr>
        </p:nvSpPr>
        <p:spPr/>
        <p:txBody>
          <a:bodyPr/>
          <a:lstStyle/>
          <a:p>
            <a:r>
              <a:rPr lang="pl-PL" dirty="0"/>
              <a:t>13 lipca 2018 r. weszła w życie nowa ustawa o przeciwdziałaniu praniu pieniędzy oraz finansowaniu terroryzmu.</a:t>
            </a:r>
          </a:p>
          <a:p>
            <a:r>
              <a:rPr lang="pl-PL" dirty="0"/>
              <a:t>Fundacje i stowarzyszenia stają się podmiotami zobowiązanymi, w takim zakresie w jakim przyjmują lub dokonują płatności w gotówce o wartości równej lub przekraczającej równowartość 10.000 Euro.</a:t>
            </a:r>
          </a:p>
          <a:p>
            <a:r>
              <a:rPr lang="pl-PL" dirty="0"/>
              <a:t> Chodzi o pojedynczą operację, lub kilka operacji które wydają się ze sobą powiązane.</a:t>
            </a:r>
          </a:p>
          <a:p>
            <a:endParaRPr lang="pl-PL" dirty="0"/>
          </a:p>
        </p:txBody>
      </p:sp>
    </p:spTree>
    <p:extLst>
      <p:ext uri="{BB962C8B-B14F-4D97-AF65-F5344CB8AC3E}">
        <p14:creationId xmlns:p14="http://schemas.microsoft.com/office/powerpoint/2010/main" val="3488314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2E57DE-1DFF-4E02-BA73-5B5037FDC7DA}"/>
              </a:ext>
            </a:extLst>
          </p:cNvPr>
          <p:cNvSpPr>
            <a:spLocks noGrp="1"/>
          </p:cNvSpPr>
          <p:nvPr>
            <p:ph type="title"/>
          </p:nvPr>
        </p:nvSpPr>
        <p:spPr/>
        <p:txBody>
          <a:bodyPr/>
          <a:lstStyle/>
          <a:p>
            <a:pPr algn="ctr"/>
            <a:r>
              <a:rPr lang="pl-PL" b="1" dirty="0"/>
              <a:t>Obowiązki wprowadzone ustawą</a:t>
            </a:r>
          </a:p>
        </p:txBody>
      </p:sp>
      <p:sp>
        <p:nvSpPr>
          <p:cNvPr id="3" name="Symbol zastępczy zawartości 2">
            <a:extLst>
              <a:ext uri="{FF2B5EF4-FFF2-40B4-BE49-F238E27FC236}">
                <a16:creationId xmlns:a16="http://schemas.microsoft.com/office/drawing/2014/main" id="{780EA35F-D3AD-46EC-A3B4-BC411303BCA5}"/>
              </a:ext>
            </a:extLst>
          </p:cNvPr>
          <p:cNvSpPr>
            <a:spLocks noGrp="1"/>
          </p:cNvSpPr>
          <p:nvPr>
            <p:ph idx="1"/>
          </p:nvPr>
        </p:nvSpPr>
        <p:spPr/>
        <p:txBody>
          <a:bodyPr>
            <a:normAutofit/>
          </a:bodyPr>
          <a:lstStyle/>
          <a:p>
            <a:r>
              <a:rPr lang="pl-PL" b="1" dirty="0"/>
              <a:t>rozpoznania ryzyka prania pieniędzy</a:t>
            </a:r>
            <a:r>
              <a:rPr lang="pl-PL" dirty="0"/>
              <a:t>. </a:t>
            </a:r>
          </a:p>
          <a:p>
            <a:r>
              <a:rPr lang="pl-PL" dirty="0"/>
              <a:t>należy stosować środki bezpieczeństwa finansowego do których należy m.in. zbieranie różnych danych o klientach, ich identyfikacja i weryfikacja tożsamości. Ustawa przewiduje możliwość stosowania uproszczonych środków bezpieczeństwa w przypadkach „w których ocena ryzyka (…), potwierdziła niższe ryzyko prania pieniędzy oraz finansowania terroryzmu”, ale także środków „wzmożonych” w przypadkach wyższego ryzyka. </a:t>
            </a:r>
          </a:p>
        </p:txBody>
      </p:sp>
    </p:spTree>
    <p:extLst>
      <p:ext uri="{BB962C8B-B14F-4D97-AF65-F5344CB8AC3E}">
        <p14:creationId xmlns:p14="http://schemas.microsoft.com/office/powerpoint/2010/main" val="3597984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2AC0DF-4932-4642-BC1F-366851922DF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FF588D3B-E4D3-4255-B66E-EEBEB3ABA3F4}"/>
              </a:ext>
            </a:extLst>
          </p:cNvPr>
          <p:cNvSpPr>
            <a:spLocks noGrp="1"/>
          </p:cNvSpPr>
          <p:nvPr>
            <p:ph idx="1"/>
          </p:nvPr>
        </p:nvSpPr>
        <p:spPr/>
        <p:txBody>
          <a:bodyPr/>
          <a:lstStyle/>
          <a:p>
            <a:r>
              <a:rPr lang="pl-PL" b="1" dirty="0"/>
              <a:t>Opracowanie wewnętrznej procedury </a:t>
            </a:r>
            <a:r>
              <a:rPr lang="pl-PL" dirty="0"/>
              <a:t>w zakresie przeciwdziałania praniu pieniędzy oraz finansowaniu terroryzmu.</a:t>
            </a:r>
          </a:p>
          <a:p>
            <a:r>
              <a:rPr lang="pl-PL" b="1" dirty="0"/>
              <a:t>Przeszkolenie pracowników </a:t>
            </a:r>
            <a:r>
              <a:rPr lang="pl-PL" dirty="0"/>
              <a:t>„wykonujących obowiązki związane z przeciwdziałaniem praniu pieniędzy”.</a:t>
            </a:r>
          </a:p>
          <a:p>
            <a:r>
              <a:rPr lang="pl-PL" b="1" dirty="0"/>
              <a:t>Opracowanie procedury zgłaszania </a:t>
            </a:r>
            <a:r>
              <a:rPr lang="pl-PL" dirty="0"/>
              <a:t>przez pracowników oraz inne osoby rzeczywistych oraz potencjalnych naruszeń przepisów z zakresy przeciwdziałania praniu pieniędzy i finansowaniu terroryzmu. Procedury te muszą zapewniać osobom zgłaszającym anonimowość. </a:t>
            </a:r>
          </a:p>
          <a:p>
            <a:endParaRPr lang="pl-PL" dirty="0"/>
          </a:p>
        </p:txBody>
      </p:sp>
    </p:spTree>
    <p:extLst>
      <p:ext uri="{BB962C8B-B14F-4D97-AF65-F5344CB8AC3E}">
        <p14:creationId xmlns:p14="http://schemas.microsoft.com/office/powerpoint/2010/main" val="3603126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Ważne przy podpisywaniu umów z członkiem zarządu</a:t>
            </a:r>
          </a:p>
        </p:txBody>
      </p:sp>
      <p:sp>
        <p:nvSpPr>
          <p:cNvPr id="3" name="Symbol zastępczy zawartości 2"/>
          <p:cNvSpPr>
            <a:spLocks noGrp="1"/>
          </p:cNvSpPr>
          <p:nvPr>
            <p:ph idx="1"/>
          </p:nvPr>
        </p:nvSpPr>
        <p:spPr/>
        <p:txBody>
          <a:bodyPr/>
          <a:lstStyle/>
          <a:p>
            <a:r>
              <a:rPr lang="pl-PL" dirty="0"/>
              <a:t>W umowach między stowarzyszeniem a członkiem zarządu (oraz w sporach z nim), </a:t>
            </a:r>
          </a:p>
          <a:p>
            <a:r>
              <a:rPr lang="pl-PL" dirty="0"/>
              <a:t>stowarzyszenie reprezentuje członek organu kontroli wewnętrznej wskazany w uchwale tego organu,</a:t>
            </a:r>
          </a:p>
          <a:p>
            <a:r>
              <a:rPr lang="pl-PL" dirty="0"/>
              <a:t>lub pełnomocnik powołany uchwałą walnego zebrania członków (zebrania delegatów)</a:t>
            </a:r>
          </a:p>
        </p:txBody>
      </p:sp>
    </p:spTree>
    <p:extLst>
      <p:ext uri="{BB962C8B-B14F-4D97-AF65-F5344CB8AC3E}">
        <p14:creationId xmlns:p14="http://schemas.microsoft.com/office/powerpoint/2010/main" val="3768407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80BCE2-1A6C-4AB7-8258-B9307C144461}"/>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7C3CB64-B1FD-4789-8EEB-525D8A89DC4D}"/>
              </a:ext>
            </a:extLst>
          </p:cNvPr>
          <p:cNvSpPr>
            <a:spLocks noGrp="1"/>
          </p:cNvSpPr>
          <p:nvPr>
            <p:ph idx="1"/>
          </p:nvPr>
        </p:nvSpPr>
        <p:spPr/>
        <p:txBody>
          <a:bodyPr/>
          <a:lstStyle/>
          <a:p>
            <a:r>
              <a:rPr lang="pl-PL" dirty="0"/>
              <a:t>Osoba ta wykonuje obowiązki do czasu odwołania,</a:t>
            </a:r>
          </a:p>
          <a:p>
            <a:r>
              <a:rPr lang="pl-PL" dirty="0"/>
              <a:t>W przypadku wyboru pełnomocnika/pełnomocniczki spośród członków walnego zebrania nie wskazuje się członków zarządu.</a:t>
            </a:r>
          </a:p>
        </p:txBody>
      </p:sp>
    </p:spTree>
    <p:extLst>
      <p:ext uri="{BB962C8B-B14F-4D97-AF65-F5344CB8AC3E}">
        <p14:creationId xmlns:p14="http://schemas.microsoft.com/office/powerpoint/2010/main" val="541414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F7C5A3-189B-4F67-9225-F578E1E68D16}"/>
              </a:ext>
            </a:extLst>
          </p:cNvPr>
          <p:cNvSpPr>
            <a:spLocks noGrp="1"/>
          </p:cNvSpPr>
          <p:nvPr>
            <p:ph type="title"/>
          </p:nvPr>
        </p:nvSpPr>
        <p:spPr/>
        <p:txBody>
          <a:bodyPr/>
          <a:lstStyle/>
          <a:p>
            <a:pPr algn="ctr"/>
            <a:r>
              <a:rPr lang="pl-PL" b="1" dirty="0"/>
              <a:t>Imprezy turystyczne</a:t>
            </a:r>
          </a:p>
        </p:txBody>
      </p:sp>
      <p:sp>
        <p:nvSpPr>
          <p:cNvPr id="3" name="Symbol zastępczy zawartości 2">
            <a:extLst>
              <a:ext uri="{FF2B5EF4-FFF2-40B4-BE49-F238E27FC236}">
                <a16:creationId xmlns:a16="http://schemas.microsoft.com/office/drawing/2014/main" id="{8A642748-A7F0-41FF-AE51-74035DD3504C}"/>
              </a:ext>
            </a:extLst>
          </p:cNvPr>
          <p:cNvSpPr>
            <a:spLocks noGrp="1"/>
          </p:cNvSpPr>
          <p:nvPr>
            <p:ph idx="1"/>
          </p:nvPr>
        </p:nvSpPr>
        <p:spPr/>
        <p:txBody>
          <a:bodyPr/>
          <a:lstStyle/>
          <a:p>
            <a:r>
              <a:rPr lang="pl-PL" dirty="0"/>
              <a:t>ustawa z dnia 24 listopada 2017 r. o imprezach turystycznych i powiązanych usługach turystycznych (Dz. U. poz. 2361),</a:t>
            </a:r>
          </a:p>
          <a:p>
            <a:r>
              <a:rPr lang="pl-PL" dirty="0"/>
              <a:t>Obowiązuje od 1 lipca 2018 roku,</a:t>
            </a:r>
          </a:p>
          <a:p>
            <a:r>
              <a:rPr lang="pl-PL" dirty="0"/>
              <a:t>ustawa poprawia rozwiązania prawne, w szczególności w zakresie zabezpieczeń podróżnych przed skutkami niewypłacalności organizatorów turystyki i przedsiębiorców ułatwiających nabywanie usług turystycznych.</a:t>
            </a:r>
          </a:p>
        </p:txBody>
      </p:sp>
    </p:spTree>
    <p:extLst>
      <p:ext uri="{BB962C8B-B14F-4D97-AF65-F5344CB8AC3E}">
        <p14:creationId xmlns:p14="http://schemas.microsoft.com/office/powerpoint/2010/main" val="768316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18760EF-0180-4BAB-B634-7EF82923E97C}"/>
              </a:ext>
            </a:extLst>
          </p:cNvPr>
          <p:cNvSpPr>
            <a:spLocks noGrp="1"/>
          </p:cNvSpPr>
          <p:nvPr>
            <p:ph type="title"/>
          </p:nvPr>
        </p:nvSpPr>
        <p:spPr/>
        <p:txBody>
          <a:bodyPr/>
          <a:lstStyle/>
          <a:p>
            <a:pPr algn="ctr"/>
            <a:r>
              <a:rPr lang="pl-PL" b="1" dirty="0"/>
              <a:t>Stosowanie przepisu</a:t>
            </a:r>
          </a:p>
        </p:txBody>
      </p:sp>
      <p:sp>
        <p:nvSpPr>
          <p:cNvPr id="3" name="Symbol zastępczy zawartości 2">
            <a:extLst>
              <a:ext uri="{FF2B5EF4-FFF2-40B4-BE49-F238E27FC236}">
                <a16:creationId xmlns:a16="http://schemas.microsoft.com/office/drawing/2014/main" id="{8D1146B2-F91C-4AD9-9067-C12AD09356B3}"/>
              </a:ext>
            </a:extLst>
          </p:cNvPr>
          <p:cNvSpPr>
            <a:spLocks noGrp="1"/>
          </p:cNvSpPr>
          <p:nvPr>
            <p:ph idx="1"/>
          </p:nvPr>
        </p:nvSpPr>
        <p:spPr/>
        <p:txBody>
          <a:bodyPr/>
          <a:lstStyle/>
          <a:p>
            <a:r>
              <a:rPr lang="pl-PL" dirty="0"/>
              <a:t>Każda forma zorganizowanej turystyki (wyjazdu), niezależnie od jej nazwy (rajd, warsztaty, plener, wyjazd na zawody sportowe, udział w konkursie wiedzy o regionie itd.), staje się imprezą turystyczną w rozumieniu ustawy.</a:t>
            </a:r>
          </a:p>
        </p:txBody>
      </p:sp>
    </p:spTree>
    <p:extLst>
      <p:ext uri="{BB962C8B-B14F-4D97-AF65-F5344CB8AC3E}">
        <p14:creationId xmlns:p14="http://schemas.microsoft.com/office/powerpoint/2010/main" val="2709889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AED4EE-FAE2-4512-92D8-742C6C057843}"/>
              </a:ext>
            </a:extLst>
          </p:cNvPr>
          <p:cNvSpPr>
            <a:spLocks noGrp="1"/>
          </p:cNvSpPr>
          <p:nvPr>
            <p:ph type="title"/>
          </p:nvPr>
        </p:nvSpPr>
        <p:spPr/>
        <p:txBody>
          <a:bodyPr/>
          <a:lstStyle/>
          <a:p>
            <a:pPr algn="ctr"/>
            <a:r>
              <a:rPr lang="pl-PL" b="1" dirty="0"/>
              <a:t>Impreza turystyczna</a:t>
            </a:r>
          </a:p>
        </p:txBody>
      </p:sp>
      <p:sp>
        <p:nvSpPr>
          <p:cNvPr id="3" name="Symbol zastępczy zawartości 2">
            <a:extLst>
              <a:ext uri="{FF2B5EF4-FFF2-40B4-BE49-F238E27FC236}">
                <a16:creationId xmlns:a16="http://schemas.microsoft.com/office/drawing/2014/main" id="{604B181D-2F4F-417A-8E0F-FDCE9A0FA7F8}"/>
              </a:ext>
            </a:extLst>
          </p:cNvPr>
          <p:cNvSpPr>
            <a:spLocks noGrp="1"/>
          </p:cNvSpPr>
          <p:nvPr>
            <p:ph idx="1"/>
          </p:nvPr>
        </p:nvSpPr>
        <p:spPr/>
        <p:txBody>
          <a:bodyPr/>
          <a:lstStyle/>
          <a:p>
            <a:r>
              <a:rPr lang="pl-PL" dirty="0"/>
              <a:t>Powstaje gdy dwie usługi świadczone są na potrzebny tego samego odbiorcy (np. organizacja i nocleg, transport i nocleg, organizacja i catering itd.), </a:t>
            </a:r>
          </a:p>
          <a:p>
            <a:r>
              <a:rPr lang="pl-PL" dirty="0"/>
              <a:t>należy pamiętać, że zakup pojedynczych usług od różnych przedsiębiorców (transport, nocleg, przewodnik turystyczny) na potrzeby tej samej wycieczki również stanowi imprezę turystyczną (tzw. powiązane usługi turystyczne). </a:t>
            </a:r>
          </a:p>
          <a:p>
            <a:endParaRPr lang="pl-PL" dirty="0"/>
          </a:p>
        </p:txBody>
      </p:sp>
    </p:spTree>
    <p:extLst>
      <p:ext uri="{BB962C8B-B14F-4D97-AF65-F5344CB8AC3E}">
        <p14:creationId xmlns:p14="http://schemas.microsoft.com/office/powerpoint/2010/main" val="360972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94011F-426E-40D9-88D0-678B3072C571}"/>
              </a:ext>
            </a:extLst>
          </p:cNvPr>
          <p:cNvSpPr>
            <a:spLocks noGrp="1"/>
          </p:cNvSpPr>
          <p:nvPr>
            <p:ph type="title"/>
          </p:nvPr>
        </p:nvSpPr>
        <p:spPr/>
        <p:txBody>
          <a:bodyPr/>
          <a:lstStyle/>
          <a:p>
            <a:r>
              <a:rPr lang="pl-PL" dirty="0"/>
              <a:t>Kiedy nie stosuje się tej ustawy </a:t>
            </a:r>
          </a:p>
        </p:txBody>
      </p:sp>
      <p:sp>
        <p:nvSpPr>
          <p:cNvPr id="3" name="Symbol zastępczy zawartości 2">
            <a:extLst>
              <a:ext uri="{FF2B5EF4-FFF2-40B4-BE49-F238E27FC236}">
                <a16:creationId xmlns:a16="http://schemas.microsoft.com/office/drawing/2014/main" id="{128A73AE-AEDE-4541-A367-C3550E76393D}"/>
              </a:ext>
            </a:extLst>
          </p:cNvPr>
          <p:cNvSpPr>
            <a:spLocks noGrp="1"/>
          </p:cNvSpPr>
          <p:nvPr>
            <p:ph idx="1"/>
          </p:nvPr>
        </p:nvSpPr>
        <p:spPr/>
        <p:txBody>
          <a:bodyPr/>
          <a:lstStyle/>
          <a:p>
            <a:r>
              <a:rPr lang="pl-PL" dirty="0"/>
              <a:t>Do imprez turystycznych realizowanych </a:t>
            </a:r>
            <a:r>
              <a:rPr lang="pl-PL" b="1" dirty="0"/>
              <a:t>okazjonalnie, na zasadach nie zarobkowych i wyłącznie ograniczonej grupie podróżnych. </a:t>
            </a:r>
          </a:p>
          <a:p>
            <a:r>
              <a:rPr lang="pl-PL" dirty="0"/>
              <a:t>Powyższe warunki muszą być spełnione łącznie.</a:t>
            </a:r>
          </a:p>
          <a:p>
            <a:r>
              <a:rPr lang="pl-PL" dirty="0"/>
              <a:t>Wyłączone z zakresu stosowania ustawy są imprezy turystyczne, trwające krócej niż 24 godziny, chyba że obejmują nocleg. Umożliwia to organizowanie dowolnej liczby imprez jednodniowych pod warunkiem, że program imprezy nie obejmuje noclegu niezależnie od jego formy (np. nocleg pod namiotem).</a:t>
            </a:r>
          </a:p>
        </p:txBody>
      </p:sp>
    </p:spTree>
    <p:extLst>
      <p:ext uri="{BB962C8B-B14F-4D97-AF65-F5344CB8AC3E}">
        <p14:creationId xmlns:p14="http://schemas.microsoft.com/office/powerpoint/2010/main" val="2120083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E00994-A1B2-4C87-A531-355A487145E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4C86192-105C-45F5-BA0D-E1BD480A0DE0}"/>
              </a:ext>
            </a:extLst>
          </p:cNvPr>
          <p:cNvSpPr>
            <a:spLocks noGrp="1"/>
          </p:cNvSpPr>
          <p:nvPr>
            <p:ph idx="1"/>
          </p:nvPr>
        </p:nvSpPr>
        <p:spPr/>
        <p:txBody>
          <a:bodyPr>
            <a:normAutofit lnSpcReduction="10000"/>
          </a:bodyPr>
          <a:lstStyle/>
          <a:p>
            <a:r>
              <a:rPr lang="pl-PL" b="1" dirty="0"/>
              <a:t>Okazjonalność</a:t>
            </a:r>
            <a:r>
              <a:rPr lang="pl-PL" dirty="0"/>
              <a:t> - zgodnie z uzasadnieniem do ustawy odnosi się ona do „</a:t>
            </a:r>
            <a:r>
              <a:rPr lang="pl-PL" b="1" dirty="0"/>
              <a:t>wycieczek organizowanych nie częściej niż kilka razy w roku przez organizacje” </a:t>
            </a:r>
            <a:r>
              <a:rPr lang="pl-PL" dirty="0"/>
              <a:t>pozarządowe. </a:t>
            </a:r>
          </a:p>
          <a:p>
            <a:r>
              <a:rPr lang="pl-PL" dirty="0"/>
              <a:t>brak możliwości przekroczenia w danym roku kalendarzowym liczby zorganizowanych imprez, wykraczających poza definicyjne określenie słowa „kilka”. </a:t>
            </a:r>
          </a:p>
          <a:p>
            <a:r>
              <a:rPr lang="pl-PL" dirty="0"/>
              <a:t>„kilka” czyli ile? organizacja będzie mogła zrealizować maksymalnie 9 imprez wielodniowych w roku. Dana z uzasadnienia.</a:t>
            </a:r>
          </a:p>
          <a:p>
            <a:r>
              <a:rPr lang="pl-PL" dirty="0"/>
              <a:t>Uzasadnienie nie ma charakteru wiążącego, tak jak ustawa, ale w praktyce jest uwzględniane (np. przez sądy) w celu pokazania intencji ustawodawcy.</a:t>
            </a:r>
          </a:p>
          <a:p>
            <a:endParaRPr lang="pl-PL" dirty="0"/>
          </a:p>
        </p:txBody>
      </p:sp>
    </p:spTree>
    <p:extLst>
      <p:ext uri="{BB962C8B-B14F-4D97-AF65-F5344CB8AC3E}">
        <p14:creationId xmlns:p14="http://schemas.microsoft.com/office/powerpoint/2010/main" val="1910598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CC3974-D2F3-4981-A9A1-5EEA4440EC71}"/>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76EA40C2-62FB-49A6-BB72-FF0B6F59CD7C}"/>
              </a:ext>
            </a:extLst>
          </p:cNvPr>
          <p:cNvSpPr>
            <a:spLocks noGrp="1"/>
          </p:cNvSpPr>
          <p:nvPr>
            <p:ph idx="1"/>
          </p:nvPr>
        </p:nvSpPr>
        <p:spPr/>
        <p:txBody>
          <a:bodyPr/>
          <a:lstStyle/>
          <a:p>
            <a:r>
              <a:rPr lang="pl-PL" b="1" dirty="0"/>
              <a:t>Nie zarobkowo </a:t>
            </a:r>
            <a:r>
              <a:rPr lang="pl-PL" dirty="0"/>
              <a:t>- odnosi się do działalności odpłatnej pożytku publicznego - organizacja w ramach swojej działalności nie może osiągać zysku.</a:t>
            </a:r>
          </a:p>
          <a:p>
            <a:r>
              <a:rPr lang="pl-PL" b="1" dirty="0"/>
              <a:t>Ograniczona grupa podróżnych </a:t>
            </a:r>
            <a:r>
              <a:rPr lang="pl-PL" dirty="0"/>
              <a:t>- odnosi się do członków danej organizacji lub uczniów danej szkoły lub członków danej wspólnoty parafialnej. </a:t>
            </a:r>
          </a:p>
          <a:p>
            <a:endParaRPr lang="pl-PL" dirty="0"/>
          </a:p>
        </p:txBody>
      </p:sp>
    </p:spTree>
    <p:extLst>
      <p:ext uri="{BB962C8B-B14F-4D97-AF65-F5344CB8AC3E}">
        <p14:creationId xmlns:p14="http://schemas.microsoft.com/office/powerpoint/2010/main" val="304739112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866</Words>
  <Application>Microsoft Office PowerPoint</Application>
  <PresentationFormat>Panoramiczny</PresentationFormat>
  <Paragraphs>53</Paragraphs>
  <Slides>17</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17</vt:i4>
      </vt:variant>
    </vt:vector>
  </HeadingPairs>
  <TitlesOfParts>
    <vt:vector size="21" baseType="lpstr">
      <vt:lpstr>Arial</vt:lpstr>
      <vt:lpstr>Calibri</vt:lpstr>
      <vt:lpstr>Calibri Light</vt:lpstr>
      <vt:lpstr>Motyw pakietu Office</vt:lpstr>
      <vt:lpstr>Przegląd aktualnych zmian prawnych odnoszących się do organizacji pozarządowych</vt:lpstr>
      <vt:lpstr>Ważne przy podpisywaniu umów z członkiem zarządu</vt:lpstr>
      <vt:lpstr>Prezentacja programu PowerPoint</vt:lpstr>
      <vt:lpstr>Imprezy turystyczne</vt:lpstr>
      <vt:lpstr>Stosowanie przepisu</vt:lpstr>
      <vt:lpstr>Impreza turystyczna</vt:lpstr>
      <vt:lpstr>Kiedy nie stosuje się tej ustawy </vt:lpstr>
      <vt:lpstr>Prezentacja programu PowerPoint</vt:lpstr>
      <vt:lpstr>Prezentacja programu PowerPoint</vt:lpstr>
      <vt:lpstr>Gdy nie spełniamy tych warunków </vt:lpstr>
      <vt:lpstr>Obowiązki organizatorów turystyki</vt:lpstr>
      <vt:lpstr>Prezentacja programu PowerPoint</vt:lpstr>
      <vt:lpstr>Prezentacja programu PowerPoint</vt:lpstr>
      <vt:lpstr>Rejestr osób skazanych za przestępstwa seksualne</vt:lpstr>
      <vt:lpstr>Przeciwdziałanie praniu pieniędzy</vt:lpstr>
      <vt:lpstr>Obowiązki wprowadzone ustawą</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Artur</dc:creator>
  <cp:lastModifiedBy>Artur</cp:lastModifiedBy>
  <cp:revision>18</cp:revision>
  <dcterms:created xsi:type="dcterms:W3CDTF">2018-07-09T14:22:57Z</dcterms:created>
  <dcterms:modified xsi:type="dcterms:W3CDTF">2018-09-04T13:30:02Z</dcterms:modified>
</cp:coreProperties>
</file>