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5" r:id="rId24"/>
  </p:sldIdLst>
  <p:sldSz cx="18288000" cy="10287000"/>
  <p:notesSz cx="6858000" cy="9144000"/>
  <p:embeddedFontLst>
    <p:embeddedFont>
      <p:font typeface="Arbutus Slab" panose="020B0604020202020204" charset="-18"/>
      <p:regular r:id="rId25"/>
    </p:embeddedFont>
    <p:embeddedFont>
      <p:font typeface="Arimo" panose="020B0604020202020204" charset="0"/>
      <p:regular r:id="rId26"/>
    </p:embeddedFont>
    <p:embeddedFont>
      <p:font typeface="Arim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eague Spartan" panose="020B0604020202020204" charset="-18"/>
      <p:regular r:id="rId32"/>
    </p:embeddedFont>
    <p:embeddedFont>
      <p:font typeface="Now" panose="020B0604020202020204" charset="-18"/>
      <p:regular r:id="rId33"/>
    </p:embeddedFont>
    <p:embeddedFont>
      <p:font typeface="Now Bold" panose="020B0604020202020204" charset="-18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38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kac.pl/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44634" y="0"/>
            <a:ext cx="257702" cy="10287000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3229" b="25644"/>
          <a:stretch>
            <a:fillRect/>
          </a:stretch>
        </p:blipFill>
        <p:spPr>
          <a:xfrm>
            <a:off x="0" y="2876100"/>
            <a:ext cx="4768364" cy="36556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646" y="1838827"/>
            <a:ext cx="11619907" cy="223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25"/>
              </a:lnSpc>
            </a:pPr>
            <a:r>
              <a:rPr lang="en-US" sz="8625">
                <a:solidFill>
                  <a:srgbClr val="020301"/>
                </a:solidFill>
                <a:latin typeface="League Spartan"/>
              </a:rPr>
              <a:t>Śląskie NOWEFIO</a:t>
            </a:r>
          </a:p>
          <a:p>
            <a:pPr algn="l">
              <a:lnSpc>
                <a:spcPts val="8625"/>
              </a:lnSpc>
            </a:pPr>
            <a:r>
              <a:rPr lang="en-US" sz="8625">
                <a:solidFill>
                  <a:srgbClr val="020301"/>
                </a:solidFill>
                <a:latin typeface="League Spartan"/>
              </a:rPr>
              <a:t>na lata 2021-2023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8254" y="5248697"/>
            <a:ext cx="8310616" cy="85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20301"/>
                </a:solidFill>
                <a:latin typeface="Now"/>
              </a:rPr>
              <a:t>Spotkanie informacyjne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8197E1E-7616-42A7-8448-AE3C042F5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35" y="7863440"/>
            <a:ext cx="14000527" cy="2423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5176" y="6629664"/>
            <a:ext cx="2952389" cy="43100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59165" y="1978266"/>
            <a:ext cx="14900135" cy="3965584"/>
            <a:chOff x="0" y="0"/>
            <a:chExt cx="19866846" cy="5287445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19866846" cy="1239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20038"/>
              <a:ext cx="18535091" cy="367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 spc="151">
                  <a:solidFill>
                    <a:srgbClr val="020301"/>
                  </a:solidFill>
                  <a:latin typeface="League Spartan Bold"/>
                </a:rPr>
                <a:t>REALIZATORZY PROJEKTÓW SĄ ZOBOWIĄZANI DO NIEPOBIERANIA ŚWIADCZEŃ PIENIĘŻNYCH OD ODBIORCÓW REALIZOWANYCH </a:t>
              </a:r>
              <a:r>
                <a:rPr lang="en-US" sz="1200" spc="43">
                  <a:solidFill>
                    <a:srgbClr val="020301"/>
                  </a:solidFill>
                  <a:latin typeface="Arimo Bold"/>
                </a:rPr>
                <a:t>przez nich projektów.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28829" y="6201075"/>
            <a:ext cx="3384260" cy="338426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028700" y="1028700"/>
            <a:ext cx="181391" cy="2498105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9" name="AutoShape 9"/>
          <p:cNvSpPr/>
          <p:nvPr/>
        </p:nvSpPr>
        <p:spPr>
          <a:xfrm rot="2232686">
            <a:off x="13251941" y="7793192"/>
            <a:ext cx="3843878" cy="0"/>
          </a:xfrm>
          <a:prstGeom prst="line">
            <a:avLst/>
          </a:prstGeom>
          <a:ln w="2000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02497" y="6629664"/>
            <a:ext cx="2952389" cy="431005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330121" y="918718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grpSp>
        <p:nvGrpSpPr>
          <p:cNvPr id="4" name="Group 4"/>
          <p:cNvGrpSpPr/>
          <p:nvPr/>
        </p:nvGrpSpPr>
        <p:grpSpPr>
          <a:xfrm>
            <a:off x="7558085" y="2734240"/>
            <a:ext cx="9247043" cy="10750278"/>
            <a:chOff x="0" y="-57149"/>
            <a:chExt cx="12329391" cy="14333704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49"/>
              <a:ext cx="12329391" cy="7580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2"/>
                </a:lnSpc>
              </a:pP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Dotacja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może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być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przeznaczona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na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:</a:t>
              </a:r>
            </a:p>
            <a:p>
              <a:pPr marL="628018" lvl="1" indent="-314009">
                <a:lnSpc>
                  <a:spcPts val="4072"/>
                </a:lnSpc>
                <a:buFont typeface="Arial"/>
                <a:buChar char="•"/>
              </a:pP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zakup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sprzętu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biurowego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sprzętu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związanego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z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obszarem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działań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organizacji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oprogramowania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komputerowego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oprogramowania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księgowego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którego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wartość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początkowa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nie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przekracza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kwoty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5.000,00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zł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brutto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,</a:t>
              </a:r>
            </a:p>
            <a:p>
              <a:pPr marL="628019" lvl="1" indent="-314010">
                <a:lnSpc>
                  <a:spcPts val="4072"/>
                </a:lnSpc>
                <a:buFont typeface="Arial"/>
                <a:buChar char="•"/>
              </a:pP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adaptację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lokalu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(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który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organizacja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ma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prawo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wykorzystywać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dla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swojej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działalności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przez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okres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co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najmniej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6 m-cy po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zakończeniu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4" dirty="0" err="1">
                  <a:solidFill>
                    <a:srgbClr val="FFDB15"/>
                  </a:solidFill>
                  <a:latin typeface="Now" panose="020B0604020202020204" charset="-18"/>
                </a:rPr>
                <a:t>projektu</a:t>
              </a:r>
              <a:r>
                <a:rPr lang="en-US" sz="2800" spc="34" dirty="0">
                  <a:solidFill>
                    <a:srgbClr val="FFDB15"/>
                  </a:solidFill>
                  <a:latin typeface="Now" panose="020B0604020202020204" charset="-18"/>
                </a:rPr>
                <a:t>),</a:t>
              </a:r>
            </a:p>
            <a:p>
              <a:pPr algn="l">
                <a:lnSpc>
                  <a:spcPts val="4072"/>
                </a:lnSpc>
              </a:pPr>
              <a:endParaRPr lang="en-US" sz="1147" spc="34" dirty="0">
                <a:solidFill>
                  <a:srgbClr val="FFDB15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910577"/>
              <a:ext cx="12329391" cy="1365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6"/>
                </a:lnSpc>
              </a:pPr>
              <a:r>
                <a:rPr lang="en-US" sz="3004" spc="90">
                  <a:solidFill>
                    <a:srgbClr val="FFDB15"/>
                  </a:solidFill>
                  <a:latin typeface="Now"/>
                </a:rPr>
                <a:t>Prezentacje są narzędziami komunikacji.</a:t>
              </a:r>
            </a:p>
            <a:p>
              <a:pPr algn="l">
                <a:lnSpc>
                  <a:spcPts val="4206"/>
                </a:lnSpc>
              </a:pPr>
              <a:endParaRPr lang="en-US" sz="3004" spc="90">
                <a:solidFill>
                  <a:srgbClr val="FFDB15"/>
                </a:solidFill>
                <a:latin typeface="Now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029" r="39261"/>
          <a:stretch>
            <a:fillRect/>
          </a:stretch>
        </p:blipFill>
        <p:spPr>
          <a:xfrm>
            <a:off x="0" y="1028700"/>
            <a:ext cx="5383988" cy="75233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58085" y="956818"/>
            <a:ext cx="9547880" cy="141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spc="175">
                <a:solidFill>
                  <a:srgbClr val="FFDB15"/>
                </a:solidFill>
                <a:latin typeface="League Spartan"/>
              </a:rPr>
              <a:t>KOSZTY KWALIFIKOWALNE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02497" y="6629664"/>
            <a:ext cx="2952389" cy="431005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475253" y="918718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4" name="AutoShape 4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49633"/>
          <a:stretch>
            <a:fillRect/>
          </a:stretch>
        </p:blipFill>
        <p:spPr>
          <a:xfrm>
            <a:off x="-1917468" y="918718"/>
            <a:ext cx="6215493" cy="8229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077225" y="3212932"/>
            <a:ext cx="11396483" cy="10689753"/>
            <a:chOff x="0" y="-57151"/>
            <a:chExt cx="15195311" cy="142530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1"/>
              <a:ext cx="15195311" cy="7154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8"/>
                </a:lnSpc>
              </a:pPr>
              <a:r>
                <a:rPr lang="en-US" sz="1197" spc="35" dirty="0">
                  <a:solidFill>
                    <a:srgbClr val="FFDB15"/>
                  </a:solidFill>
                  <a:latin typeface="Arimo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Dotacja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może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być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przeznaczona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na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:</a:t>
              </a:r>
            </a:p>
            <a:p>
              <a:pPr>
                <a:lnSpc>
                  <a:spcPts val="4248"/>
                </a:lnSpc>
              </a:pPr>
              <a:endParaRPr lang="en-US" sz="2800" spc="35" dirty="0">
                <a:solidFill>
                  <a:srgbClr val="FFDB15"/>
                </a:solidFill>
                <a:latin typeface="Now" panose="020B0604020202020204" charset="-18"/>
              </a:endParaRPr>
            </a:p>
            <a:p>
              <a:pPr marL="655239" lvl="1" indent="-327620">
                <a:lnSpc>
                  <a:spcPts val="4248"/>
                </a:lnSpc>
                <a:buFont typeface="Arial"/>
                <a:buChar char="•"/>
              </a:pP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podniesienie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kwalifikacji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pracowników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wolontariuszy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</a:p>
            <a:p>
              <a:pPr marL="655240" lvl="1" indent="-327620">
                <a:lnSpc>
                  <a:spcPts val="4248"/>
                </a:lnSpc>
                <a:buFont typeface="Arial"/>
                <a:buChar char="•"/>
              </a:pP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opłaty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za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udział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w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szkoleniu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wynagrodzenie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trenerów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wynajem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sal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na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potrzeby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szkoleń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poczęstunek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i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materiały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dla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uczestników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szkoleń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,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wynagrodzenie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doradców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 </a:t>
              </a:r>
              <a:r>
                <a:rPr lang="en-US" sz="2800" spc="35" dirty="0" err="1">
                  <a:solidFill>
                    <a:srgbClr val="FFDB15"/>
                  </a:solidFill>
                  <a:latin typeface="Now" panose="020B0604020202020204" charset="-18"/>
                </a:rPr>
                <a:t>itp</a:t>
              </a:r>
              <a:r>
                <a:rPr lang="en-US" sz="2800" spc="35" dirty="0">
                  <a:solidFill>
                    <a:srgbClr val="FFDB15"/>
                  </a:solidFill>
                  <a:latin typeface="Now" panose="020B0604020202020204" charset="-18"/>
                </a:rPr>
                <a:t>.,</a:t>
              </a:r>
            </a:p>
            <a:p>
              <a:pPr marL="655239" lvl="1" indent="-327620">
                <a:lnSpc>
                  <a:spcPts val="4248"/>
                </a:lnSpc>
                <a:buFont typeface="Arial"/>
                <a:buChar char="•"/>
              </a:pP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finansowanie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kosztów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osobowych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związanych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z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obsługą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księgową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,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prawną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lub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informatyczną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, np.</a:t>
              </a:r>
            </a:p>
            <a:p>
              <a:pPr marL="655239" lvl="1" indent="-327620">
                <a:lnSpc>
                  <a:spcPts val="4248"/>
                </a:lnSpc>
                <a:buFont typeface="Arial"/>
                <a:buChar char="•"/>
              </a:pP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wynagrodzenie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specjalistów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,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zakup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usług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,</a:t>
              </a:r>
            </a:p>
            <a:p>
              <a:pPr marL="655239" lvl="1" indent="-327620" algn="l">
                <a:lnSpc>
                  <a:spcPts val="4248"/>
                </a:lnSpc>
                <a:buFont typeface="Arial"/>
                <a:buChar char="•"/>
              </a:pP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poszerzenie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zakresu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świadczonych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 </a:t>
              </a:r>
              <a:r>
                <a:rPr lang="en-US" sz="3034" spc="91" dirty="0" err="1">
                  <a:solidFill>
                    <a:srgbClr val="FFDB15"/>
                  </a:solidFill>
                  <a:latin typeface="Now"/>
                </a:rPr>
                <a:t>usług</a:t>
              </a:r>
              <a:r>
                <a:rPr lang="en-US" sz="3034" spc="91" dirty="0">
                  <a:solidFill>
                    <a:srgbClr val="FFDB15"/>
                  </a:solidFill>
                  <a:latin typeface="Now"/>
                </a:rPr>
                <a:t>,.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773146"/>
              <a:ext cx="15195311" cy="1422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88"/>
                </a:lnSpc>
              </a:pPr>
              <a:r>
                <a:rPr lang="en-US" sz="3134" spc="94">
                  <a:solidFill>
                    <a:srgbClr val="FFDB15"/>
                  </a:solidFill>
                  <a:latin typeface="Now"/>
                </a:rPr>
                <a:t>Prezentacje są narzędziami komunikacji.</a:t>
              </a:r>
            </a:p>
            <a:p>
              <a:pPr algn="l">
                <a:lnSpc>
                  <a:spcPts val="4388"/>
                </a:lnSpc>
              </a:pPr>
              <a:endParaRPr lang="en-US" sz="3134" spc="94">
                <a:solidFill>
                  <a:srgbClr val="FFDB15"/>
                </a:solidFill>
                <a:latin typeface="Now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77225" y="956818"/>
            <a:ext cx="9547880" cy="141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spc="175">
                <a:solidFill>
                  <a:srgbClr val="FFDB15"/>
                </a:solidFill>
                <a:latin typeface="League Spartan"/>
              </a:rPr>
              <a:t>KOSZTY KWALIFIKOWALNE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92809" y="-1221324"/>
            <a:ext cx="5361800" cy="5361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6256" y="545965"/>
            <a:ext cx="275174" cy="1820059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04494" y="0"/>
            <a:ext cx="3798369" cy="25164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54555" y="1135718"/>
            <a:ext cx="18779926" cy="2761403"/>
            <a:chOff x="0" y="0"/>
            <a:chExt cx="25039901" cy="3681871"/>
          </a:xfrm>
        </p:grpSpPr>
        <p:sp>
          <p:nvSpPr>
            <p:cNvPr id="6" name="TextBox 6"/>
            <p:cNvSpPr txBox="1"/>
            <p:nvPr/>
          </p:nvSpPr>
          <p:spPr>
            <a:xfrm>
              <a:off x="0" y="38100"/>
              <a:ext cx="25039901" cy="804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5"/>
                </a:lnSpc>
              </a:pPr>
              <a:r>
                <a:rPr lang="en-US" sz="4150" spc="145">
                  <a:solidFill>
                    <a:srgbClr val="020301"/>
                  </a:solidFill>
                  <a:latin typeface="League Spartan Bold"/>
                </a:rPr>
                <a:t>KOSZTY POŚREDNIE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26010"/>
              <a:ext cx="20764797" cy="666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6256" y="2667634"/>
            <a:ext cx="16975488" cy="7315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W ramach kosztów administrowania projektem (koszty pośrednie) kwalifikowalne są wydatki związane z obsługą realizacji projektu.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Koszty pośrednie nie mogą przekroczyć 20% wartości dotacji.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Przykładowe koszty pośrednie: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koordynacja,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rozliczanie (w tym księgowość),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zakup materiałów biurowych związanych z obsługą administracyjną projektu,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opłaty za telefon związane z obsługą administracyjną projektu,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opłaty pocztowe,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opłaty za przelewy bankowe,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koszty utrzymania pomieszczeń związane z obsługą administracyjną projektu,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koszty wyjazdów służbowych osób zaangażowanych w obsługę zdania,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− inne koszty związane z obsługą administracyjną projektu.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2923" y="-435521"/>
            <a:ext cx="13037616" cy="3866727"/>
            <a:chOff x="0" y="0"/>
            <a:chExt cx="17383487" cy="5155636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7383487" cy="1218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423"/>
              <a:ext cx="16194072" cy="1069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00"/>
                </a:lnSpc>
              </a:pPr>
              <a:r>
                <a:rPr lang="en-US" sz="5000" spc="180">
                  <a:solidFill>
                    <a:srgbClr val="020301"/>
                  </a:solidFill>
                  <a:latin typeface="League Spartan Bold"/>
                </a:rPr>
                <a:t>DOTACJE NA DZIAŁANIA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59974"/>
              <a:ext cx="13658230" cy="1594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5"/>
                </a:lnSpc>
              </a:pPr>
              <a:r>
                <a:rPr lang="en-US" sz="3475" spc="104">
                  <a:solidFill>
                    <a:srgbClr val="020301"/>
                  </a:solidFill>
                  <a:latin typeface="Now"/>
                </a:rPr>
                <a:t>Kto może ubiegać się o przyznanie dotacji?</a:t>
              </a:r>
            </a:p>
            <a:p>
              <a:pPr algn="l">
                <a:lnSpc>
                  <a:spcPts val="4865"/>
                </a:lnSpc>
              </a:pPr>
              <a:endParaRPr lang="en-US" sz="3475" spc="104">
                <a:solidFill>
                  <a:srgbClr val="020301"/>
                </a:solidFill>
                <a:latin typeface="Now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7" name="AutoShape 7"/>
          <p:cNvSpPr/>
          <p:nvPr/>
        </p:nvSpPr>
        <p:spPr>
          <a:xfrm>
            <a:off x="1028700" y="986980"/>
            <a:ext cx="210021" cy="8313041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20446" r="31439" b="15778"/>
          <a:stretch>
            <a:fillRect/>
          </a:stretch>
        </p:blipFill>
        <p:spPr>
          <a:xfrm>
            <a:off x="12936780" y="451184"/>
            <a:ext cx="5066083" cy="31416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04950" y="3350828"/>
            <a:ext cx="16031076" cy="618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96">
                <a:solidFill>
                  <a:srgbClr val="020301"/>
                </a:solidFill>
                <a:latin typeface="Now Bold"/>
              </a:rPr>
              <a:t>Młoda organizacja pozarządowa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96">
                <a:solidFill>
                  <a:srgbClr val="020301"/>
                </a:solidFill>
                <a:latin typeface="Now Bold"/>
              </a:rPr>
              <a:t>Grupa nieformalna</a:t>
            </a:r>
            <a:r>
              <a:rPr lang="en-US" sz="3200" spc="96">
                <a:solidFill>
                  <a:srgbClr val="020301"/>
                </a:solidFill>
                <a:latin typeface="Now"/>
              </a:rPr>
              <a:t> - nie mniej niż trzy osoby posiadające pełną zdolność do czynności prawnych, zamieszkujące na terenie województwa śląskiego, wspólnie realizujące lub chcące realizować lokalne przedsięwzięcie w sferze pożytku publicznego, a nieposiadające osobowości prawnej.</a:t>
            </a:r>
          </a:p>
          <a:p>
            <a:pPr algn="just">
              <a:lnSpc>
                <a:spcPts val="4480"/>
              </a:lnSpc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a) </a:t>
            </a:r>
            <a:r>
              <a:rPr lang="en-US" sz="3200" spc="96">
                <a:solidFill>
                  <a:srgbClr val="020301"/>
                </a:solidFill>
                <a:latin typeface="Now Bold"/>
              </a:rPr>
              <a:t>samodzielnie</a:t>
            </a:r>
            <a:r>
              <a:rPr lang="en-US" sz="3200" spc="96">
                <a:solidFill>
                  <a:srgbClr val="020301"/>
                </a:solidFill>
                <a:latin typeface="Now"/>
              </a:rPr>
              <a:t> - trzy osoby należące do grupy samodzielnie podpisują wniosek,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20301"/>
                </a:solidFill>
                <a:latin typeface="Now"/>
              </a:rPr>
              <a:t>b) wspólnie z zarejestrowanym na ternie województwa śląskiego </a:t>
            </a:r>
            <a:r>
              <a:rPr lang="en-US" sz="3200" spc="96">
                <a:solidFill>
                  <a:srgbClr val="020301"/>
                </a:solidFill>
                <a:latin typeface="Now Bold"/>
              </a:rPr>
              <a:t>podmiotem</a:t>
            </a:r>
            <a:r>
              <a:rPr lang="en-US" sz="3200" spc="96">
                <a:solidFill>
                  <a:srgbClr val="020301"/>
                </a:solidFill>
                <a:latin typeface="Now"/>
              </a:rPr>
              <a:t> - wniosek podpisują trzy osoby z grupy nieformalnej oraz osoby reprezentujące podmiot - organizację będącą patronem.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85850"/>
            <a:ext cx="14686366" cy="269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400" spc="224">
                <a:solidFill>
                  <a:srgbClr val="FFDB15"/>
                </a:solidFill>
                <a:latin typeface="League Spartan Bold"/>
              </a:rPr>
              <a:t>WYMAGANIA DOTYCZĄCE CZŁONKÓW GRUP NIEFORMALNYCH</a:t>
            </a:r>
          </a:p>
        </p:txBody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4" name="TextBox 4"/>
          <p:cNvSpPr txBox="1"/>
          <p:nvPr/>
        </p:nvSpPr>
        <p:spPr>
          <a:xfrm>
            <a:off x="828174" y="4452112"/>
            <a:ext cx="16003268" cy="435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506" lvl="1" indent="-358253">
              <a:lnSpc>
                <a:spcPts val="4978"/>
              </a:lnSpc>
              <a:buFont typeface="Arial"/>
              <a:buChar char="•"/>
            </a:pPr>
            <a:r>
              <a:rPr lang="en-US" sz="3318" spc="175">
                <a:solidFill>
                  <a:srgbClr val="FFDB15"/>
                </a:solidFill>
                <a:latin typeface="Now"/>
              </a:rPr>
              <a:t>Po złożeniu wniosku skład grupy nieformalnej nie powinien się zmieniać. </a:t>
            </a:r>
          </a:p>
          <a:p>
            <a:pPr marL="716506" lvl="1" indent="-358253">
              <a:lnSpc>
                <a:spcPts val="4978"/>
              </a:lnSpc>
              <a:buFont typeface="Arial"/>
              <a:buChar char="•"/>
            </a:pPr>
            <a:r>
              <a:rPr lang="en-US" sz="3318" spc="175">
                <a:solidFill>
                  <a:srgbClr val="FFDB15"/>
                </a:solidFill>
                <a:latin typeface="Now"/>
              </a:rPr>
              <a:t>Członkiem grupy nieformalnej nie może być osoba pełniąca jakąkolwiek funkcję w organachstatutowych istniejących organizacji pozarządowych i podmiotów.</a:t>
            </a:r>
          </a:p>
          <a:p>
            <a:pPr marL="716506" lvl="1" indent="-358253">
              <a:lnSpc>
                <a:spcPts val="4978"/>
              </a:lnSpc>
              <a:buFont typeface="Arial"/>
              <a:buChar char="•"/>
            </a:pPr>
            <a:r>
              <a:rPr lang="en-US" sz="3318" spc="175">
                <a:solidFill>
                  <a:srgbClr val="FFDB15"/>
                </a:solidFill>
                <a:latin typeface="Now"/>
              </a:rPr>
              <a:t>Członkowie grupy nieformalnej wskazani we wniosku o dofinansowanie muszą aktywnie włączać się w realizację projektu.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3126" b="16974"/>
          <a:stretch>
            <a:fillRect/>
          </a:stretch>
        </p:blipFill>
        <p:spPr>
          <a:xfrm>
            <a:off x="0" y="0"/>
            <a:ext cx="15109105" cy="30097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6692" b="16772"/>
          <a:stretch>
            <a:fillRect/>
          </a:stretch>
        </p:blipFill>
        <p:spPr>
          <a:xfrm>
            <a:off x="0" y="-1393296"/>
            <a:ext cx="14753524" cy="457846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944868"/>
            <a:ext cx="13914944" cy="2198818"/>
            <a:chOff x="0" y="0"/>
            <a:chExt cx="18553258" cy="2931758"/>
          </a:xfrm>
        </p:grpSpPr>
        <p:sp>
          <p:nvSpPr>
            <p:cNvPr id="6" name="TextBox 6"/>
            <p:cNvSpPr txBox="1"/>
            <p:nvPr/>
          </p:nvSpPr>
          <p:spPr>
            <a:xfrm>
              <a:off x="0" y="2557320"/>
              <a:ext cx="18553258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662870" cy="194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50"/>
                </a:lnSpc>
              </a:pPr>
              <a:r>
                <a:rPr lang="en-US" sz="4500" spc="162">
                  <a:solidFill>
                    <a:srgbClr val="020301"/>
                  </a:solidFill>
                  <a:latin typeface="League Spartan Bold"/>
                </a:rPr>
                <a:t>OGRANICZENIA DOTYCZĄCE LICZBY SKŁADANYCH WNIOSKÓW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850708"/>
            <a:ext cx="16429123" cy="309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1"/>
              </a:lnSpc>
              <a:spcBef>
                <a:spcPct val="0"/>
              </a:spcBef>
            </a:pPr>
            <a:r>
              <a:rPr lang="en-US" sz="2915" spc="87">
                <a:solidFill>
                  <a:srgbClr val="020301"/>
                </a:solidFill>
                <a:latin typeface="Now"/>
              </a:rPr>
              <a:t>Jedna grupa nieformalna może złożyć w Programie jeden wniosek o dofinansowanie, niezależnie od tego, czy składa wniosek samodzielnie, czy wspólnie z podmiotem.</a:t>
            </a:r>
          </a:p>
          <a:p>
            <a:pPr>
              <a:lnSpc>
                <a:spcPts val="4081"/>
              </a:lnSpc>
              <a:spcBef>
                <a:spcPct val="0"/>
              </a:spcBef>
            </a:pPr>
            <a:endParaRPr lang="en-US" sz="2915" spc="87">
              <a:solidFill>
                <a:srgbClr val="020301"/>
              </a:solidFill>
              <a:latin typeface="Now"/>
            </a:endParaRPr>
          </a:p>
          <a:p>
            <a:pPr>
              <a:lnSpc>
                <a:spcPts val="4081"/>
              </a:lnSpc>
              <a:spcBef>
                <a:spcPct val="0"/>
              </a:spcBef>
            </a:pPr>
            <a:r>
              <a:rPr lang="en-US" sz="2915" spc="87">
                <a:solidFill>
                  <a:srgbClr val="020301"/>
                </a:solidFill>
                <a:latin typeface="Now"/>
              </a:rPr>
              <a:t>− Jedna osoba może być członkiem tylko jednej grupy nieformalnej, niezależnie od tego, czy grupa składa wniosek samodzielnie, czy wspólnie z podmiotem.</a:t>
            </a:r>
          </a:p>
          <a:p>
            <a:pPr>
              <a:lnSpc>
                <a:spcPts val="4081"/>
              </a:lnSpc>
              <a:spcBef>
                <a:spcPct val="0"/>
              </a:spcBef>
            </a:pPr>
            <a:r>
              <a:rPr lang="en-US" sz="2915" spc="87">
                <a:solidFill>
                  <a:srgbClr val="020301"/>
                </a:solidFill>
                <a:latin typeface="Now"/>
              </a:rPr>
              <a:t>− Jeden podmiot może złożyć wniosek wspólnie tylko z jedną grupą nieformalną.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832910"/>
            <a:ext cx="13914944" cy="1459678"/>
            <a:chOff x="0" y="0"/>
            <a:chExt cx="18553258" cy="1946238"/>
          </a:xfrm>
        </p:grpSpPr>
        <p:sp>
          <p:nvSpPr>
            <p:cNvPr id="4" name="TextBox 4"/>
            <p:cNvSpPr txBox="1"/>
            <p:nvPr/>
          </p:nvSpPr>
          <p:spPr>
            <a:xfrm>
              <a:off x="0" y="1571800"/>
              <a:ext cx="18553258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62870" cy="956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50"/>
                </a:lnSpc>
              </a:pPr>
              <a:r>
                <a:rPr lang="en-US" sz="4500" spc="162">
                  <a:solidFill>
                    <a:srgbClr val="020301"/>
                  </a:solidFill>
                  <a:latin typeface="League Spartan Bold"/>
                </a:rPr>
                <a:t>PRÓCZ TEGO PROJEKT PRZEWIDUJE: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69385" y="310135"/>
            <a:ext cx="4328636" cy="34196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5496074"/>
            <a:ext cx="18288000" cy="278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3"/>
              </a:lnSpc>
            </a:pPr>
            <a:endParaRPr dirty="0"/>
          </a:p>
          <a:p>
            <a:pPr marL="700701" lvl="1" indent="-350351">
              <a:lnSpc>
                <a:spcPts val="4543"/>
              </a:lnSpc>
              <a:buFont typeface="Arial"/>
              <a:buChar char="•"/>
            </a:pP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Wsparcie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animacyjne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–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pomoc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w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opracowaniu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koncepcji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projektów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i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ich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realizacji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,</a:t>
            </a:r>
          </a:p>
          <a:p>
            <a:pPr marL="700701" lvl="1" indent="-350351">
              <a:lnSpc>
                <a:spcPts val="4543"/>
              </a:lnSpc>
              <a:buFont typeface="Arial"/>
              <a:buChar char="•"/>
            </a:pP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Wsparcie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edukacyjne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–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pomoc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techniczna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i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merytoryczna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związana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z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przygotowaniem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40" dirty="0" err="1">
                <a:solidFill>
                  <a:srgbClr val="020301"/>
                </a:solidFill>
                <a:latin typeface="Now" panose="020B0604020202020204" charset="-18"/>
              </a:rPr>
              <a:t>rozliczenia</a:t>
            </a:r>
            <a:r>
              <a:rPr lang="en-US" sz="2800" spc="40" dirty="0">
                <a:solidFill>
                  <a:srgbClr val="020301"/>
                </a:solidFill>
                <a:latin typeface="Now" panose="020B0604020202020204" charset="-18"/>
              </a:rPr>
              <a:t>.</a:t>
            </a:r>
          </a:p>
          <a:p>
            <a:pPr>
              <a:lnSpc>
                <a:spcPts val="4543"/>
              </a:lnSpc>
              <a:spcBef>
                <a:spcPct val="0"/>
              </a:spcBef>
            </a:pPr>
            <a:endParaRPr lang="en-US" sz="1335" spc="40" dirty="0">
              <a:solidFill>
                <a:srgbClr val="020301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356012"/>
            <a:ext cx="20868190" cy="7388038"/>
            <a:chOff x="0" y="0"/>
            <a:chExt cx="27824254" cy="9850718"/>
          </a:xfrm>
        </p:grpSpPr>
        <p:sp>
          <p:nvSpPr>
            <p:cNvPr id="4" name="TextBox 4"/>
            <p:cNvSpPr txBox="1"/>
            <p:nvPr/>
          </p:nvSpPr>
          <p:spPr>
            <a:xfrm>
              <a:off x="0" y="9476280"/>
              <a:ext cx="27824254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89550" cy="8861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500" spc="162">
                  <a:solidFill>
                    <a:srgbClr val="020301"/>
                  </a:solidFill>
                  <a:latin typeface="League Spartan Bold"/>
                </a:rPr>
                <a:t>UWAGA!</a:t>
              </a:r>
            </a:p>
            <a:p>
              <a:pPr>
                <a:lnSpc>
                  <a:spcPts val="5850"/>
                </a:lnSpc>
              </a:pPr>
              <a:endParaRPr lang="en-US" sz="4500" spc="162">
                <a:solidFill>
                  <a:srgbClr val="020301"/>
                </a:solidFill>
                <a:latin typeface="League Spartan Bold"/>
              </a:endParaRPr>
            </a:p>
            <a:p>
              <a:pPr marL="647700" lvl="1" indent="-323850">
                <a:lnSpc>
                  <a:spcPts val="3900"/>
                </a:lnSpc>
                <a:buFont typeface="Arial"/>
                <a:buChar char="•"/>
              </a:pPr>
              <a:r>
                <a:rPr lang="en-US" sz="3000" spc="108">
                  <a:solidFill>
                    <a:srgbClr val="020301"/>
                  </a:solidFill>
                  <a:latin typeface="Arimo"/>
                </a:rPr>
                <a:t>dotacje nie mogą być przeznaczone na finansowanie działalności gospodarczej,</a:t>
              </a:r>
            </a:p>
            <a:p>
              <a:pPr>
                <a:lnSpc>
                  <a:spcPts val="3900"/>
                </a:lnSpc>
              </a:pPr>
              <a:endParaRPr lang="en-US" sz="3000" spc="108">
                <a:solidFill>
                  <a:srgbClr val="020301"/>
                </a:solidFill>
                <a:latin typeface="Arimo"/>
              </a:endParaRPr>
            </a:p>
            <a:p>
              <a:pPr marL="647700" lvl="1" indent="-323850">
                <a:lnSpc>
                  <a:spcPts val="3900"/>
                </a:lnSpc>
                <a:buFont typeface="Arial"/>
                <a:buChar char="•"/>
              </a:pPr>
              <a:r>
                <a:rPr lang="en-US" sz="3000" spc="108">
                  <a:solidFill>
                    <a:srgbClr val="020301"/>
                  </a:solidFill>
                  <a:latin typeface="Arimo"/>
                </a:rPr>
                <a:t>adresatami projektów muszą być osoby mieszkające w woj. śląskim,</a:t>
              </a:r>
            </a:p>
            <a:p>
              <a:pPr>
                <a:lnSpc>
                  <a:spcPts val="3900"/>
                </a:lnSpc>
              </a:pPr>
              <a:endParaRPr lang="en-US" sz="3000" spc="108">
                <a:solidFill>
                  <a:srgbClr val="020301"/>
                </a:solidFill>
                <a:latin typeface="Arimo"/>
              </a:endParaRPr>
            </a:p>
            <a:p>
              <a:pPr marL="647700" lvl="1" indent="-323850">
                <a:lnSpc>
                  <a:spcPts val="3900"/>
                </a:lnSpc>
                <a:buFont typeface="Arial"/>
                <a:buChar char="•"/>
              </a:pPr>
              <a:r>
                <a:rPr lang="en-US" sz="3000" spc="108">
                  <a:solidFill>
                    <a:srgbClr val="020301"/>
                  </a:solidFill>
                  <a:latin typeface="Arimo"/>
                </a:rPr>
                <a:t>realizatorzy projektów nie mogą pobierać świadczeń pieniężnych od odbiorców projektów realizowanych ze środków dotacji.</a:t>
              </a:r>
            </a:p>
            <a:p>
              <a:pPr>
                <a:lnSpc>
                  <a:spcPts val="5850"/>
                </a:lnSpc>
              </a:pPr>
              <a:endParaRPr lang="en-US" sz="3000" spc="108">
                <a:solidFill>
                  <a:srgbClr val="020301"/>
                </a:solidFill>
                <a:latin typeface="Arimo"/>
              </a:endParaRPr>
            </a:p>
            <a:p>
              <a:pPr>
                <a:lnSpc>
                  <a:spcPts val="5850"/>
                </a:lnSpc>
              </a:pPr>
              <a:endParaRPr lang="en-US" sz="3000" spc="108">
                <a:solidFill>
                  <a:srgbClr val="020301"/>
                </a:solidFill>
                <a:latin typeface="Arimo"/>
              </a:endParaRPr>
            </a:p>
            <a:p>
              <a:pPr algn="l">
                <a:lnSpc>
                  <a:spcPts val="5850"/>
                </a:lnSpc>
              </a:pPr>
              <a:endParaRPr lang="en-US" sz="3000" spc="108">
                <a:solidFill>
                  <a:srgbClr val="020301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33347" y="6734658"/>
            <a:ext cx="2821305" cy="3009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320293"/>
            <a:ext cx="20868190" cy="9734396"/>
            <a:chOff x="0" y="-47625"/>
            <a:chExt cx="27824254" cy="12979196"/>
          </a:xfrm>
        </p:grpSpPr>
        <p:sp>
          <p:nvSpPr>
            <p:cNvPr id="4" name="TextBox 4"/>
            <p:cNvSpPr txBox="1"/>
            <p:nvPr/>
          </p:nvSpPr>
          <p:spPr>
            <a:xfrm>
              <a:off x="0" y="9476280"/>
              <a:ext cx="27824254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89550" cy="12979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KONKURS NA REALIZACJĘ LOKALNYCH </a:t>
              </a:r>
            </a:p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INICJATYW – 2022</a:t>
              </a:r>
            </a:p>
            <a:p>
              <a:pPr>
                <a:lnSpc>
                  <a:spcPts val="5850"/>
                </a:lnSpc>
              </a:pPr>
              <a:endParaRPr lang="pl-PL" sz="4800" b="1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Termin naboru:</a:t>
              </a:r>
              <a:r>
                <a:rPr lang="pl-PL" sz="4800" dirty="0"/>
                <a:t> od 28.02.2022 r. (godzina 9:00) do 21.03.2022 r. (godzina 12:00)</a:t>
              </a:r>
            </a:p>
            <a:p>
              <a:pPr>
                <a:lnSpc>
                  <a:spcPts val="5850"/>
                </a:lnSpc>
              </a:pPr>
              <a:endParaRPr lang="pl-PL" sz="4800" b="1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Sposób składania wniosków:</a:t>
              </a:r>
              <a:r>
                <a:rPr lang="pl-PL" sz="4800" dirty="0"/>
                <a:t> wnioski przyjmowane są elektronicznie przez platformę </a:t>
              </a:r>
              <a:r>
                <a:rPr lang="pl-PL" sz="4800" dirty="0">
                  <a:hlinkClick r:id="rId3"/>
                </a:rPr>
                <a:t>www.witkac.pl</a:t>
              </a:r>
              <a:endParaRPr lang="pl-PL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 algn="l"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33347" y="8811775"/>
            <a:ext cx="877253" cy="9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38059" y="1035703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286" y="6389275"/>
            <a:ext cx="6155048" cy="172341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5540" y="1990646"/>
            <a:ext cx="8292541" cy="3702215"/>
            <a:chOff x="0" y="0"/>
            <a:chExt cx="11056721" cy="4936286"/>
          </a:xfrm>
        </p:grpSpPr>
        <p:sp>
          <p:nvSpPr>
            <p:cNvPr id="6" name="TextBox 6"/>
            <p:cNvSpPr txBox="1"/>
            <p:nvPr/>
          </p:nvSpPr>
          <p:spPr>
            <a:xfrm>
              <a:off x="0" y="126805"/>
              <a:ext cx="11056721" cy="1029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4"/>
                </a:lnSpc>
              </a:pPr>
              <a:r>
                <a:rPr lang="en-US" sz="5349" spc="187">
                  <a:solidFill>
                    <a:srgbClr val="F3F5F9"/>
                  </a:solidFill>
                  <a:latin typeface="League Spartan Bold"/>
                </a:rPr>
                <a:t>OPERATORZY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29993"/>
              <a:ext cx="10723723" cy="3101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4500" spc="162">
                  <a:solidFill>
                    <a:srgbClr val="FFDB15"/>
                  </a:solidFill>
                  <a:latin typeface="League Spartan Bold"/>
                </a:rPr>
                <a:t>LIDER: </a:t>
              </a:r>
            </a:p>
            <a:p>
              <a:pPr>
                <a:lnSpc>
                  <a:spcPts val="4207"/>
                </a:lnSpc>
              </a:pPr>
              <a:r>
                <a:rPr lang="en-US" sz="3236" spc="116">
                  <a:solidFill>
                    <a:srgbClr val="FFDB15"/>
                  </a:solidFill>
                  <a:latin typeface="League Spartan Bold"/>
                </a:rPr>
                <a:t>STOWARZYSZENIE BIELSKIE CENTRUM PRZEDSIĘBIORCZOŚCI </a:t>
              </a:r>
            </a:p>
            <a:p>
              <a:pPr algn="l">
                <a:lnSpc>
                  <a:spcPts val="4207"/>
                </a:lnSpc>
              </a:pPr>
              <a:r>
                <a:rPr lang="en-US" sz="3236" spc="116">
                  <a:solidFill>
                    <a:srgbClr val="FFDB15"/>
                  </a:solidFill>
                  <a:latin typeface="League Spartan Bold"/>
                </a:rPr>
                <a:t>Z BIELSKA-BIAŁEJ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48081" y="1575952"/>
            <a:ext cx="9454782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Stowarzyszenie "Bielskie Centrum Przedsiębiorczości” jest organizacją pozarządową typu “non-profit” działającą od kwietnia 1994 r.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Celem Stowarzyszenia jest: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Arbutus Slab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1) wspieranie rozwoju indywidualnej przedsiębiorczości,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2) aktywne zwalczanie bezrobocia poprzez udzielanie pomocy osobom bezrobotnym,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3) podejmowanie i wspieranie inicjatyw społecznych i gospodarczych w zakresie wspomagania przedsiębiorczości,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rbutus Slab"/>
              </a:rPr>
              <a:t>4) rozwój potencjału gospodarczego regionu oraz poprawa jakości życia społeczności lokalnej.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Arbutus Sla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320293"/>
            <a:ext cx="20868190" cy="9734396"/>
            <a:chOff x="0" y="-47625"/>
            <a:chExt cx="27824254" cy="12979196"/>
          </a:xfrm>
        </p:grpSpPr>
        <p:sp>
          <p:nvSpPr>
            <p:cNvPr id="4" name="TextBox 4"/>
            <p:cNvSpPr txBox="1"/>
            <p:nvPr/>
          </p:nvSpPr>
          <p:spPr>
            <a:xfrm>
              <a:off x="0" y="9476280"/>
              <a:ext cx="27824254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89550" cy="12979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KONKURS NA REALIZACJĘ LOKALNYCH </a:t>
              </a:r>
            </a:p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INICJATYW – 2022</a:t>
              </a:r>
            </a:p>
            <a:p>
              <a:pPr>
                <a:lnSpc>
                  <a:spcPts val="5850"/>
                </a:lnSpc>
              </a:pPr>
              <a:endParaRPr lang="pl-PL" sz="4800" b="1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Obszar realizacji projektu:</a:t>
              </a:r>
              <a:r>
                <a:rPr lang="pl-PL" sz="4800" dirty="0"/>
                <a:t> województwo śląskie</a:t>
              </a:r>
              <a:br>
                <a:rPr lang="pl-PL" sz="4800" dirty="0"/>
              </a:br>
              <a:endParaRPr lang="pl-PL" sz="4800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Kwota dofinansowania:</a:t>
              </a:r>
              <a:r>
                <a:rPr lang="pl-PL" sz="4800" dirty="0"/>
                <a:t> od 2.000 zł do 8.000 zł</a:t>
              </a:r>
              <a:br>
                <a:rPr lang="pl-PL" sz="4800" dirty="0"/>
              </a:br>
              <a:endParaRPr lang="pl-PL" sz="4800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Okres realizacji projektu:</a:t>
              </a:r>
              <a:r>
                <a:rPr lang="pl-PL" sz="4800" dirty="0"/>
                <a:t> od 25.04.2022 r. do 31.08.2022 r. (minimum 30 dni)</a:t>
              </a:r>
              <a:endParaRPr lang="en-US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 algn="l"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33347" y="8483192"/>
            <a:ext cx="1182053" cy="12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320293"/>
            <a:ext cx="20868190" cy="7464544"/>
            <a:chOff x="0" y="-47625"/>
            <a:chExt cx="27824254" cy="9952726"/>
          </a:xfrm>
        </p:grpSpPr>
        <p:sp>
          <p:nvSpPr>
            <p:cNvPr id="4" name="TextBox 4"/>
            <p:cNvSpPr txBox="1"/>
            <p:nvPr/>
          </p:nvSpPr>
          <p:spPr>
            <a:xfrm>
              <a:off x="0" y="9476280"/>
              <a:ext cx="27824254" cy="3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89550" cy="9952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KONKURS NA REALIZACJĘ LOKALNYCH </a:t>
              </a:r>
            </a:p>
            <a:p>
              <a:pPr>
                <a:lnSpc>
                  <a:spcPts val="5850"/>
                </a:lnSpc>
              </a:pPr>
              <a:r>
                <a:rPr lang="pl-PL" sz="4500" spc="162" dirty="0">
                  <a:solidFill>
                    <a:srgbClr val="020301"/>
                  </a:solidFill>
                  <a:latin typeface="League Spartan Bold"/>
                </a:rPr>
                <a:t>INICJATYW – 2022</a:t>
              </a:r>
            </a:p>
            <a:p>
              <a:pPr>
                <a:lnSpc>
                  <a:spcPts val="5850"/>
                </a:lnSpc>
              </a:pPr>
              <a:endParaRPr lang="pl-PL" sz="4800" b="1" dirty="0"/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Uprawnieni Wnioskodawcy:</a:t>
              </a:r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– Młode organizacje pozarządowe</a:t>
              </a:r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– Grupy nieformalne (3 osoby pełnoletnie) działające samodzielnie</a:t>
              </a:r>
            </a:p>
            <a:p>
              <a:pPr>
                <a:lnSpc>
                  <a:spcPts val="5850"/>
                </a:lnSpc>
              </a:pPr>
              <a:r>
                <a:rPr lang="pl-PL" sz="4800" b="1" dirty="0"/>
                <a:t>– Grupy nieformalne działające wspólnie z patronem</a:t>
              </a:r>
              <a:endParaRPr lang="en-US" sz="4500" spc="162" dirty="0">
                <a:solidFill>
                  <a:srgbClr val="020301"/>
                </a:solidFill>
                <a:latin typeface="League Spartan Bold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  <a:p>
              <a:pPr algn="l">
                <a:lnSpc>
                  <a:spcPts val="5850"/>
                </a:lnSpc>
              </a:pPr>
              <a:endParaRPr lang="en-US" sz="3000" spc="108" dirty="0">
                <a:solidFill>
                  <a:srgbClr val="020301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33348" y="8191500"/>
            <a:ext cx="1455516" cy="15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81091" y="7802313"/>
            <a:ext cx="6155048" cy="1723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b="10761"/>
          <a:stretch>
            <a:fillRect/>
          </a:stretch>
        </p:blipFill>
        <p:spPr>
          <a:xfrm>
            <a:off x="11160052" y="7256862"/>
            <a:ext cx="3655265" cy="24790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84289" y="1085850"/>
            <a:ext cx="11719423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spc="110">
                <a:solidFill>
                  <a:srgbClr val="FFDB15"/>
                </a:solidFill>
                <a:latin typeface="League Spartan Bold"/>
              </a:rPr>
              <a:t>KONTAKT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22403" y="2628316"/>
            <a:ext cx="7597463" cy="2321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</a:pPr>
            <a:r>
              <a:rPr lang="en-US" sz="3900" spc="241">
                <a:solidFill>
                  <a:srgbClr val="F3F5F9"/>
                </a:solidFill>
                <a:latin typeface="Now"/>
              </a:rPr>
              <a:t>CENTRUM ROZWOJU INICJATYW SPOŁECZNYCH CRIS</a:t>
            </a:r>
          </a:p>
          <a:p>
            <a:pPr algn="ctr">
              <a:lnSpc>
                <a:spcPts val="4563"/>
              </a:lnSpc>
            </a:pPr>
            <a:endParaRPr lang="en-US" sz="3900" spc="241">
              <a:solidFill>
                <a:srgbClr val="F3F5F9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44379" y="2666416"/>
            <a:ext cx="6428472" cy="159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</a:pPr>
            <a:r>
              <a:rPr lang="en-US" sz="3900" spc="241">
                <a:solidFill>
                  <a:srgbClr val="F3F5F9"/>
                </a:solidFill>
                <a:latin typeface="Now"/>
              </a:rPr>
              <a:t>STOWARZYSZENIE BIELSKIE CENTRUM PRZEDSIĘBIORCZOŚCI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103" y="4630053"/>
            <a:ext cx="8485897" cy="210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000">
                <a:solidFill>
                  <a:srgbClr val="FFDB15"/>
                </a:solidFill>
                <a:latin typeface="Open Sans"/>
              </a:rPr>
              <a:t>ul. Zacisze 5, Bielsko-Biała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DB15"/>
                </a:solidFill>
                <a:latin typeface="Open Sans"/>
              </a:rPr>
              <a:t>tel. 699 713 353, 699 713 283</a:t>
            </a:r>
          </a:p>
          <a:p>
            <a:pPr algn="ctr">
              <a:lnSpc>
                <a:spcPts val="5600"/>
              </a:lnSpc>
            </a:pPr>
            <a:r>
              <a:rPr lang="en-US" sz="3999">
                <a:solidFill>
                  <a:srgbClr val="FFDB15"/>
                </a:solidFill>
                <a:latin typeface="Open Sans"/>
              </a:rPr>
              <a:t>e-mail: fio@bcp.org.pl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33969" y="4630053"/>
            <a:ext cx="8485897" cy="210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000" dirty="0">
                <a:solidFill>
                  <a:srgbClr val="FFDB15"/>
                </a:solidFill>
                <a:latin typeface="Open Sans"/>
              </a:rPr>
              <a:t>ul. </a:t>
            </a:r>
            <a:r>
              <a:rPr lang="en-US" sz="4000" dirty="0" err="1">
                <a:solidFill>
                  <a:srgbClr val="FFDB15"/>
                </a:solidFill>
                <a:latin typeface="Open Sans"/>
              </a:rPr>
              <a:t>Rudzka</a:t>
            </a:r>
            <a:r>
              <a:rPr lang="en-US" sz="4000" dirty="0">
                <a:solidFill>
                  <a:srgbClr val="FFDB15"/>
                </a:solidFill>
                <a:latin typeface="Open Sans"/>
              </a:rPr>
              <a:t> 13C, </a:t>
            </a:r>
            <a:r>
              <a:rPr lang="pl-PL" sz="4000" dirty="0">
                <a:solidFill>
                  <a:srgbClr val="FFDB15"/>
                </a:solidFill>
                <a:latin typeface="Open Sans"/>
              </a:rPr>
              <a:t>Rybnik</a:t>
            </a:r>
            <a:endParaRPr lang="en-US" sz="4000" dirty="0">
              <a:solidFill>
                <a:srgbClr val="FFDB15"/>
              </a:solidFill>
              <a:latin typeface="Open Sans"/>
            </a:endParaRP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DB15"/>
                </a:solidFill>
                <a:latin typeface="Open Sans"/>
              </a:rPr>
              <a:t>tel. 32 7395512, 32 4237034</a:t>
            </a:r>
          </a:p>
          <a:p>
            <a:pPr algn="ctr">
              <a:lnSpc>
                <a:spcPts val="5600"/>
              </a:lnSpc>
            </a:pPr>
            <a:r>
              <a:rPr lang="en-US" sz="3999" dirty="0">
                <a:solidFill>
                  <a:srgbClr val="FFDB15"/>
                </a:solidFill>
                <a:latin typeface="Open Sans"/>
              </a:rPr>
              <a:t>e-mail: fio@cris.org.pl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899" b="16899"/>
          <a:stretch>
            <a:fillRect/>
          </a:stretch>
        </p:blipFill>
        <p:spPr>
          <a:xfrm>
            <a:off x="-178118" y="-1363451"/>
            <a:ext cx="14859820" cy="57137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57483" y="310135"/>
            <a:ext cx="3634733" cy="3634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73950" y="-767136"/>
            <a:ext cx="5361800" cy="536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13262" y="5610513"/>
            <a:ext cx="20511401" cy="3647787"/>
            <a:chOff x="0" y="0"/>
            <a:chExt cx="27348534" cy="4863716"/>
          </a:xfrm>
        </p:grpSpPr>
        <p:sp>
          <p:nvSpPr>
            <p:cNvPr id="7" name="TextBox 7"/>
            <p:cNvSpPr txBox="1"/>
            <p:nvPr/>
          </p:nvSpPr>
          <p:spPr>
            <a:xfrm>
              <a:off x="0" y="4326802"/>
              <a:ext cx="27348534" cy="536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8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0"/>
              <a:ext cx="23087942" cy="3144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3"/>
                </a:lnSpc>
              </a:pPr>
              <a:r>
                <a:rPr lang="en-US" sz="6633" spc="19">
                  <a:solidFill>
                    <a:srgbClr val="020301"/>
                  </a:solidFill>
                  <a:latin typeface="League Spartan Bold"/>
                </a:rPr>
                <a:t>ZAPRASZAMY NA:</a:t>
              </a:r>
            </a:p>
            <a:p>
              <a:pPr algn="ctr">
                <a:lnSpc>
                  <a:spcPts val="5903"/>
                </a:lnSpc>
              </a:pPr>
              <a:endParaRPr lang="en-US" sz="6633" spc="19">
                <a:solidFill>
                  <a:srgbClr val="020301"/>
                </a:solidFill>
                <a:latin typeface="League Spartan Bold"/>
              </a:endParaRPr>
            </a:p>
            <a:p>
              <a:pPr algn="ctr">
                <a:lnSpc>
                  <a:spcPts val="5903"/>
                </a:lnSpc>
              </a:pPr>
              <a:r>
                <a:rPr lang="en-US" sz="6633" spc="19">
                  <a:solidFill>
                    <a:srgbClr val="020301"/>
                  </a:solidFill>
                  <a:latin typeface="League Spartan Bold"/>
                </a:rPr>
                <a:t>FIO.BCP.ORG.PL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730" y="6052348"/>
            <a:ext cx="5173532" cy="393188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6857500" cy="4302905"/>
            <a:chOff x="0" y="0"/>
            <a:chExt cx="9143333" cy="5737207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9143333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spc="210">
                  <a:solidFill>
                    <a:srgbClr val="020301"/>
                  </a:solidFill>
                  <a:latin typeface="League Spartan Bold"/>
                </a:rPr>
                <a:t>PARTNER: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72622"/>
              <a:ext cx="8646689" cy="367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r>
                <a:rPr lang="en-US" sz="4200" spc="151">
                  <a:solidFill>
                    <a:srgbClr val="020301"/>
                  </a:solidFill>
                  <a:latin typeface="League Spartan Bold"/>
                </a:rPr>
                <a:t>CENTRUM ROZWOJU SPOŁECZEŃSTWA OBYWATELSKIEGO CRIS Z RYBNIKA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828644" y="353222"/>
            <a:ext cx="8851062" cy="952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0"/>
              </a:lnSpc>
            </a:pPr>
            <a:r>
              <a:rPr lang="en-US" sz="3050" spc="91">
                <a:solidFill>
                  <a:srgbClr val="020301"/>
                </a:solidFill>
                <a:latin typeface="Now Light"/>
              </a:rPr>
              <a:t>Centrum Rozwoju Inicjatyw Społecznych CRIS działa od 2002 roku. Siedziba mieści się w Rybniku. Do tej pory zrealizowali ponad 100 projektów społecznych na terenie całego kraju oraz kilkanaście międzynarodowych.</a:t>
            </a:r>
          </a:p>
          <a:p>
            <a:pPr algn="ctr">
              <a:lnSpc>
                <a:spcPts val="3779"/>
              </a:lnSpc>
            </a:pPr>
            <a:endParaRPr lang="en-US" sz="3050" spc="91">
              <a:solidFill>
                <a:srgbClr val="020301"/>
              </a:solidFill>
              <a:latin typeface="Now Light"/>
            </a:endParaRPr>
          </a:p>
          <a:p>
            <a:pPr marL="582930" lvl="1" indent="-291465" algn="ctr">
              <a:lnSpc>
                <a:spcPts val="3779"/>
              </a:lnSpc>
              <a:buFont typeface="Arial"/>
              <a:buChar char="•"/>
            </a:pPr>
            <a:r>
              <a:rPr lang="en-US" sz="2700" spc="81">
                <a:solidFill>
                  <a:srgbClr val="020301"/>
                </a:solidFill>
                <a:latin typeface="Now Light"/>
              </a:rPr>
              <a:t>Prowadzą szkolenia, spotkania konsultacyjne, organizują seminaria i konferencje,</a:t>
            </a:r>
          </a:p>
          <a:p>
            <a:pPr marL="582930" lvl="1" indent="-291465" algn="ctr">
              <a:lnSpc>
                <a:spcPts val="3779"/>
              </a:lnSpc>
              <a:buFont typeface="Arial"/>
              <a:buChar char="•"/>
            </a:pPr>
            <a:r>
              <a:rPr lang="en-US" sz="2700" spc="81">
                <a:solidFill>
                  <a:srgbClr val="020301"/>
                </a:solidFill>
                <a:latin typeface="Now Light"/>
              </a:rPr>
              <a:t>Aktywnie wspierają organizacje pozarządowe,</a:t>
            </a:r>
          </a:p>
          <a:p>
            <a:pPr marL="582930" lvl="1" indent="-291465" algn="ctr">
              <a:lnSpc>
                <a:spcPts val="3779"/>
              </a:lnSpc>
              <a:buFont typeface="Arial"/>
              <a:buChar char="•"/>
            </a:pPr>
            <a:r>
              <a:rPr lang="en-US" sz="2700" spc="81">
                <a:solidFill>
                  <a:srgbClr val="020301"/>
                </a:solidFill>
                <a:latin typeface="Now Light"/>
              </a:rPr>
              <a:t>Pracują z lokalnymi liderami i grupami defaworyzowanymi, dziećmi, młodzieżą i seniorami,</a:t>
            </a:r>
          </a:p>
          <a:p>
            <a:pPr marL="582930" lvl="1" indent="-291465" algn="ctr">
              <a:lnSpc>
                <a:spcPts val="3779"/>
              </a:lnSpc>
              <a:buFont typeface="Arial"/>
              <a:buChar char="•"/>
            </a:pPr>
            <a:r>
              <a:rPr lang="en-US" sz="2700" spc="81">
                <a:solidFill>
                  <a:srgbClr val="020301"/>
                </a:solidFill>
                <a:latin typeface="Now Light"/>
              </a:rPr>
              <a:t>Przygotowują i realizują projekty z otwartymi na innowacje społeczne urzędami miast, ośrodkami pomocy społecznej, powiatowymi urzędami pracy, uniwersytetami czy szkołami.</a:t>
            </a:r>
          </a:p>
          <a:p>
            <a:pPr algn="l">
              <a:lnSpc>
                <a:spcPts val="4270"/>
              </a:lnSpc>
            </a:pPr>
            <a:endParaRPr lang="en-US" sz="2700" spc="81">
              <a:solidFill>
                <a:srgbClr val="020301"/>
              </a:solidFill>
              <a:latin typeface="Now Light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338059" y="1035703"/>
            <a:ext cx="210021" cy="8229600"/>
          </a:xfrm>
          <a:prstGeom prst="rect">
            <a:avLst/>
          </a:prstGeom>
          <a:solidFill>
            <a:srgbClr val="F3F5F9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8541" y="164011"/>
            <a:ext cx="3634733" cy="3634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87116" y="4415944"/>
            <a:ext cx="18066045" cy="4449429"/>
            <a:chOff x="0" y="0"/>
            <a:chExt cx="24088061" cy="5932572"/>
          </a:xfrm>
        </p:grpSpPr>
        <p:sp>
          <p:nvSpPr>
            <p:cNvPr id="4" name="TextBox 4"/>
            <p:cNvSpPr txBox="1"/>
            <p:nvPr/>
          </p:nvSpPr>
          <p:spPr>
            <a:xfrm>
              <a:off x="1499871" y="-66675"/>
              <a:ext cx="21088319" cy="2807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6"/>
                </a:lnSpc>
              </a:pPr>
              <a:r>
                <a:rPr lang="en-US" sz="6474" spc="233">
                  <a:solidFill>
                    <a:srgbClr val="231F1F"/>
                  </a:solidFill>
                  <a:latin typeface="League Spartan Bold"/>
                </a:rPr>
                <a:t>ŚLĄSKIE NOWEFIO</a:t>
              </a:r>
            </a:p>
            <a:p>
              <a:pPr algn="ctr">
                <a:lnSpc>
                  <a:spcPts val="8416"/>
                </a:lnSpc>
              </a:pPr>
              <a:r>
                <a:rPr lang="en-US" sz="6474" spc="233">
                  <a:solidFill>
                    <a:srgbClr val="231F1F"/>
                  </a:solidFill>
                  <a:latin typeface="League Spartan Bold"/>
                </a:rPr>
                <a:t>NA LATA 2021-2023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324053"/>
              <a:ext cx="24088061" cy="16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1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8541" y="164011"/>
            <a:ext cx="3634733" cy="36347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0135" y="3972692"/>
            <a:ext cx="17567729" cy="5285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1"/>
              </a:lnSpc>
            </a:pPr>
            <a:r>
              <a:rPr lang="en-US" sz="4274" spc="85">
                <a:solidFill>
                  <a:srgbClr val="000000"/>
                </a:solidFill>
                <a:latin typeface="Arbutus Slab Light"/>
              </a:rPr>
              <a:t>Maksymalna kwota dotacji wynosi:</a:t>
            </a:r>
          </a:p>
          <a:p>
            <a:pPr algn="ctr">
              <a:lnSpc>
                <a:spcPts val="4701"/>
              </a:lnSpc>
            </a:pPr>
            <a:endParaRPr lang="en-US" sz="4274" spc="85">
              <a:solidFill>
                <a:srgbClr val="000000"/>
              </a:solidFill>
              <a:latin typeface="Arbutus Slab Light"/>
            </a:endParaRPr>
          </a:p>
          <a:p>
            <a:pPr algn="ctr">
              <a:lnSpc>
                <a:spcPts val="4701"/>
              </a:lnSpc>
            </a:pPr>
            <a:r>
              <a:rPr lang="en-US" sz="4274" spc="85">
                <a:solidFill>
                  <a:srgbClr val="000000"/>
                </a:solidFill>
                <a:latin typeface="Arbutus Slab"/>
              </a:rPr>
              <a:t>Do </a:t>
            </a:r>
            <a:r>
              <a:rPr lang="en-US" sz="4274" spc="85">
                <a:solidFill>
                  <a:srgbClr val="000000"/>
                </a:solidFill>
                <a:latin typeface="Arbutus Slab Bold"/>
              </a:rPr>
              <a:t>8.000 zł</a:t>
            </a:r>
            <a:r>
              <a:rPr lang="en-US" sz="4274" spc="85">
                <a:solidFill>
                  <a:srgbClr val="000000"/>
                </a:solidFill>
                <a:latin typeface="Arbutus Slab"/>
              </a:rPr>
              <a:t> na działania realizowane przez młode organizacje lub grupy nieformalne</a:t>
            </a:r>
          </a:p>
          <a:p>
            <a:pPr algn="ctr">
              <a:lnSpc>
                <a:spcPts val="4701"/>
              </a:lnSpc>
            </a:pPr>
            <a:endParaRPr lang="en-US" sz="4274" spc="85">
              <a:solidFill>
                <a:srgbClr val="000000"/>
              </a:solidFill>
              <a:latin typeface="Arbutus Slab"/>
            </a:endParaRPr>
          </a:p>
          <a:p>
            <a:pPr marL="922796" lvl="1" indent="-461398" algn="ctr">
              <a:lnSpc>
                <a:spcPts val="4701"/>
              </a:lnSpc>
              <a:buFont typeface="Arial"/>
              <a:buChar char="•"/>
            </a:pPr>
            <a:r>
              <a:rPr lang="en-US" sz="4274" spc="85">
                <a:solidFill>
                  <a:srgbClr val="000000"/>
                </a:solidFill>
                <a:latin typeface="Arbutus Slab"/>
              </a:rPr>
              <a:t>Do </a:t>
            </a:r>
            <a:r>
              <a:rPr lang="en-US" sz="4274" spc="85">
                <a:solidFill>
                  <a:srgbClr val="000000"/>
                </a:solidFill>
                <a:latin typeface="Arbutus Slab Bold"/>
              </a:rPr>
              <a:t>6.000 zł </a:t>
            </a:r>
            <a:r>
              <a:rPr lang="en-US" sz="4274" spc="85">
                <a:solidFill>
                  <a:srgbClr val="000000"/>
                </a:solidFill>
                <a:latin typeface="Arbutus Slab"/>
              </a:rPr>
              <a:t>na rozwój młodych organizacji</a:t>
            </a:r>
          </a:p>
          <a:p>
            <a:pPr algn="ctr">
              <a:lnSpc>
                <a:spcPts val="12985"/>
              </a:lnSpc>
            </a:pPr>
            <a:endParaRPr lang="en-US" sz="4274" spc="85">
              <a:solidFill>
                <a:srgbClr val="000000"/>
              </a:solidFill>
              <a:latin typeface="Arbutus Slab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7107481"/>
            <a:ext cx="2822172" cy="2822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7988" y="-363866"/>
            <a:ext cx="20181365" cy="8099724"/>
            <a:chOff x="0" y="57150"/>
            <a:chExt cx="26908487" cy="1079963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6908487" cy="1218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14948"/>
              <a:ext cx="25067351" cy="2750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151">
                  <a:solidFill>
                    <a:srgbClr val="020301"/>
                  </a:solidFill>
                  <a:latin typeface="League Spartan Bold"/>
                </a:rPr>
                <a:t>CEL KONKURSU.</a:t>
              </a:r>
            </a:p>
            <a:p>
              <a:pPr>
                <a:lnSpc>
                  <a:spcPts val="5460"/>
                </a:lnSpc>
              </a:pPr>
              <a:r>
                <a:rPr lang="en-US" sz="4200" spc="151">
                  <a:solidFill>
                    <a:srgbClr val="020301"/>
                  </a:solidFill>
                  <a:latin typeface="League Spartan Bold"/>
                </a:rPr>
                <a:t>ROZWÓJ MŁODYCH </a:t>
              </a:r>
            </a:p>
            <a:p>
              <a:pPr algn="l">
                <a:lnSpc>
                  <a:spcPts val="5460"/>
                </a:lnSpc>
              </a:pPr>
              <a:r>
                <a:rPr lang="en-US" sz="4200" spc="151">
                  <a:solidFill>
                    <a:srgbClr val="020301"/>
                  </a:solidFill>
                  <a:latin typeface="League Spartan Bold"/>
                </a:rPr>
                <a:t>ORGANIZACJI POZARZĄDOWYCH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149921"/>
              <a:ext cx="21142035" cy="570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5"/>
                </a:lnSpc>
              </a:pPr>
              <a:r>
                <a:rPr lang="en-US" sz="2800" spc="89" dirty="0" err="1">
                  <a:solidFill>
                    <a:srgbClr val="020301"/>
                  </a:solidFill>
                  <a:latin typeface="Now" panose="020B0604020202020204" charset="-18"/>
                </a:rPr>
                <a:t>Dotację</a:t>
              </a:r>
              <a:r>
                <a:rPr lang="en-US" sz="2800" spc="89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89" dirty="0" err="1">
                  <a:solidFill>
                    <a:srgbClr val="020301"/>
                  </a:solidFill>
                  <a:latin typeface="Now" panose="020B0604020202020204" charset="-18"/>
                </a:rPr>
                <a:t>można</a:t>
              </a:r>
              <a:r>
                <a:rPr lang="en-US" sz="2800" spc="89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89" dirty="0" err="1">
                  <a:solidFill>
                    <a:srgbClr val="020301"/>
                  </a:solidFill>
                  <a:latin typeface="Now" panose="020B0604020202020204" charset="-18"/>
                </a:rPr>
                <a:t>przeznaczyć</a:t>
              </a:r>
              <a:r>
                <a:rPr lang="en-US" sz="2800" spc="89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89" dirty="0" err="1">
                  <a:solidFill>
                    <a:srgbClr val="020301"/>
                  </a:solidFill>
                  <a:latin typeface="Now" panose="020B0604020202020204" charset="-18"/>
                </a:rPr>
                <a:t>na</a:t>
              </a:r>
              <a:r>
                <a:rPr lang="en-US" sz="2800" spc="89" dirty="0">
                  <a:solidFill>
                    <a:srgbClr val="020301"/>
                  </a:solidFill>
                  <a:latin typeface="Now" panose="020B0604020202020204" charset="-18"/>
                </a:rPr>
                <a:t>:</a:t>
              </a:r>
            </a:p>
            <a:p>
              <a:pPr>
                <a:lnSpc>
                  <a:spcPts val="4165"/>
                </a:lnSpc>
              </a:pPr>
              <a:endParaRPr lang="en-US" sz="2800" spc="89" dirty="0">
                <a:solidFill>
                  <a:srgbClr val="020301"/>
                </a:solidFill>
                <a:latin typeface="Now" panose="020B0604020202020204" charset="-18"/>
              </a:endParaRPr>
            </a:p>
            <a:p>
              <a:pPr marL="642303" lvl="1" indent="-321152">
                <a:lnSpc>
                  <a:spcPts val="4165"/>
                </a:lnSpc>
                <a:buFont typeface="Arial"/>
                <a:buChar char="•"/>
              </a:pP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zakup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sprzętu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biurowego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</a:t>
              </a:r>
            </a:p>
            <a:p>
              <a:pPr marL="642303" lvl="1" indent="-321152">
                <a:lnSpc>
                  <a:spcPts val="4165"/>
                </a:lnSpc>
                <a:buFont typeface="Arial"/>
                <a:buChar char="•"/>
              </a:pP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oprogramowania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komputerowego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 </a:t>
              </a:r>
              <a:endParaRPr lang="pl-PL" sz="2800" spc="36" dirty="0">
                <a:solidFill>
                  <a:srgbClr val="020301"/>
                </a:solidFill>
                <a:latin typeface="Now" panose="020B0604020202020204" charset="-18"/>
              </a:endParaRPr>
            </a:p>
            <a:p>
              <a:pPr marL="642303" lvl="1" indent="-321152">
                <a:lnSpc>
                  <a:spcPts val="4165"/>
                </a:lnSpc>
                <a:buFont typeface="Arial"/>
                <a:buChar char="•"/>
              </a:pPr>
              <a:r>
                <a:rPr lang="pl-PL" sz="2800" spc="36" dirty="0">
                  <a:solidFill>
                    <a:srgbClr val="020301"/>
                  </a:solidFill>
                  <a:latin typeface="Now" panose="020B0604020202020204" charset="-18"/>
                </a:rPr>
                <a:t>o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programowania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księgowego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</a:t>
              </a:r>
            </a:p>
            <a:p>
              <a:pPr marL="642303" lvl="1" indent="-321152">
                <a:lnSpc>
                  <a:spcPts val="4165"/>
                </a:lnSpc>
                <a:buFont typeface="Arial"/>
                <a:buChar char="•"/>
              </a:pP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adaptację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lokalu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</a:t>
              </a:r>
            </a:p>
            <a:p>
              <a:pPr marL="642303" lvl="1" indent="-321152">
                <a:lnSpc>
                  <a:spcPts val="4165"/>
                </a:lnSpc>
                <a:buFont typeface="Arial"/>
                <a:buChar char="•"/>
              </a:pP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podniesienie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kwalifikacji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pracowników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wolontariuszy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,</a:t>
              </a:r>
            </a:p>
            <a:p>
              <a:pPr marL="642302" lvl="1" indent="-321151" algn="l">
                <a:lnSpc>
                  <a:spcPts val="4165"/>
                </a:lnSpc>
                <a:buFont typeface="Arial"/>
                <a:buChar char="•"/>
              </a:pP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poszerzenie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zakresu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świadczonych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 </a:t>
              </a:r>
              <a:r>
                <a:rPr lang="en-US" sz="2800" spc="36" dirty="0" err="1">
                  <a:solidFill>
                    <a:srgbClr val="020301"/>
                  </a:solidFill>
                  <a:latin typeface="Now" panose="020B0604020202020204" charset="-18"/>
                </a:rPr>
                <a:t>usług</a:t>
              </a:r>
              <a:r>
                <a:rPr lang="en-US" sz="2800" spc="36" dirty="0">
                  <a:solidFill>
                    <a:srgbClr val="020301"/>
                  </a:solidFill>
                  <a:latin typeface="Now" panose="020B0604020202020204" charset="-18"/>
                </a:rPr>
                <a:t>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7" name="AutoShape 7"/>
          <p:cNvSpPr/>
          <p:nvPr/>
        </p:nvSpPr>
        <p:spPr>
          <a:xfrm>
            <a:off x="1028700" y="986980"/>
            <a:ext cx="210021" cy="8313041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9426" t="17656" r="31439"/>
          <a:stretch>
            <a:fillRect/>
          </a:stretch>
        </p:blipFill>
        <p:spPr>
          <a:xfrm>
            <a:off x="12273344" y="0"/>
            <a:ext cx="5729519" cy="5318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918" y="556567"/>
            <a:ext cx="23181988" cy="8608695"/>
            <a:chOff x="0" y="0"/>
            <a:chExt cx="30909318" cy="114782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30909318" cy="705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0"/>
                </a:lnSpc>
              </a:pPr>
              <a:r>
                <a:rPr lang="en-US" sz="3700" spc="129">
                  <a:solidFill>
                    <a:srgbClr val="FFDB15"/>
                  </a:solidFill>
                  <a:latin typeface="League Spartan Bold"/>
                </a:rPr>
                <a:t>KTO MOŻE UBIEGAĆ SIĘ O PRZYZNANIE DOTACJI?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24635"/>
              <a:ext cx="27441335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spc="126">
                  <a:solidFill>
                    <a:srgbClr val="F3F5F9"/>
                  </a:solidFill>
                  <a:latin typeface="League Spartan Bold"/>
                </a:rPr>
                <a:t>MŁODA ORGANIZACJA POZARZĄDOWA.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55713"/>
              <a:ext cx="22822210" cy="923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endParaRPr/>
            </a:p>
            <a:p>
              <a:pPr>
                <a:lnSpc>
                  <a:spcPts val="4375"/>
                </a:lnSpc>
              </a:pPr>
              <a:endParaRPr/>
            </a:p>
            <a:p>
              <a:pPr>
                <a:lnSpc>
                  <a:spcPts val="4200"/>
                </a:lnSpc>
              </a:pPr>
              <a:r>
                <a:rPr lang="en-US" sz="3000" spc="89">
                  <a:solidFill>
                    <a:srgbClr val="FFDB15"/>
                  </a:solidFill>
                  <a:latin typeface="Now"/>
                </a:rPr>
                <a:t>Podmiot określony w ustawie o działalności </a:t>
              </a:r>
              <a:r>
                <a:rPr lang="en-US" sz="3000" spc="89">
                  <a:solidFill>
                    <a:srgbClr val="FFDB15"/>
                  </a:solidFill>
                  <a:latin typeface="Arimo"/>
                </a:rPr>
                <a:t>pożytku publicznego </a:t>
              </a:r>
            </a:p>
            <a:p>
              <a:pPr>
                <a:lnSpc>
                  <a:spcPts val="4200"/>
                </a:lnSpc>
              </a:pPr>
              <a:r>
                <a:rPr lang="en-US" sz="3000" spc="89">
                  <a:solidFill>
                    <a:srgbClr val="FFDB15"/>
                  </a:solidFill>
                  <a:latin typeface="Arimo"/>
                </a:rPr>
                <a:t>i o wolontariacie lub inny podmiot wymieniony w art. 3 ust. 3 tejże ustawy.</a:t>
              </a:r>
            </a:p>
            <a:p>
              <a:pPr>
                <a:lnSpc>
                  <a:spcPts val="4200"/>
                </a:lnSpc>
              </a:pPr>
              <a:endParaRPr lang="en-US" sz="3000" spc="89">
                <a:solidFill>
                  <a:srgbClr val="FFDB15"/>
                </a:solidFill>
                <a:latin typeface="Arimo"/>
              </a:endParaRPr>
            </a:p>
            <a:p>
              <a:pPr marL="647700" lvl="1" indent="-323850">
                <a:lnSpc>
                  <a:spcPts val="4200"/>
                </a:lnSpc>
                <a:buFont typeface="Arial"/>
                <a:buChar char="•"/>
              </a:pPr>
              <a:r>
                <a:rPr lang="en-US" sz="3000" spc="89">
                  <a:solidFill>
                    <a:srgbClr val="FFDB15"/>
                  </a:solidFill>
                  <a:latin typeface="Now"/>
                </a:rPr>
                <a:t>jest zarejestrowany na terenie województwa śląskiego,</a:t>
              </a:r>
            </a:p>
            <a:p>
              <a:pPr marL="647700" lvl="1" indent="-323850">
                <a:lnSpc>
                  <a:spcPts val="4200"/>
                </a:lnSpc>
                <a:buFont typeface="Arial"/>
                <a:buChar char="•"/>
              </a:pPr>
              <a:r>
                <a:rPr lang="en-US" sz="3000" spc="89">
                  <a:solidFill>
                    <a:srgbClr val="FFDB15"/>
                  </a:solidFill>
                  <a:latin typeface="Now"/>
                </a:rPr>
                <a:t>został wpisany do Krajowego Rejestru Sądowego lub innego właściwego rejestru/ewidencji nie wcześniej niż 60 miesięcy od dnia złożenia wniosku o dotację,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spc="89">
                  <a:solidFill>
                    <a:srgbClr val="FFDB15"/>
                  </a:solidFill>
                  <a:latin typeface="Now"/>
                </a:rPr>
                <a:t>kwota przychodów podmiotu za poprzedni zakończony rok obrotowy jego funkcjonowania nie może przekraczać 30 tys. zł (weryfikowane na podstawie sprawozdania finansowego za ostatni zamknięty rok obrotowy). W przypadku podmiotów, które istnieją krócej - weryfikowane na podstawie oświadczenia.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4" r="144"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92809" y="-1221324"/>
            <a:ext cx="5361800" cy="5361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17204" y="310135"/>
            <a:ext cx="3634733" cy="3634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11587" y="1035703"/>
            <a:ext cx="210021" cy="8229600"/>
          </a:xfrm>
          <a:prstGeom prst="rect">
            <a:avLst/>
          </a:prstGeom>
          <a:solidFill>
            <a:srgbClr val="020301"/>
          </a:solidFill>
        </p:spPr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7384" y="2959059"/>
            <a:ext cx="4382887" cy="43828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44353" y="4346636"/>
            <a:ext cx="10814947" cy="400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Młody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podmiot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może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złożyć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jeden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wniosek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spc="96" dirty="0">
                <a:solidFill>
                  <a:srgbClr val="020301"/>
                </a:solidFill>
                <a:latin typeface="Now"/>
              </a:rPr>
              <a:t>(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na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3200" spc="96" dirty="0" err="1">
                <a:solidFill>
                  <a:srgbClr val="020301"/>
                </a:solidFill>
                <a:latin typeface="Now"/>
              </a:rPr>
              <a:t>rozwój</a:t>
            </a:r>
            <a:r>
              <a:rPr lang="en-US" sz="3200" spc="96" dirty="0">
                <a:solidFill>
                  <a:srgbClr val="020301"/>
                </a:solidFill>
                <a:latin typeface="Now"/>
              </a:rPr>
              <a:t> </a:t>
            </a:r>
            <a:r>
              <a:rPr lang="en-US" sz="2800" spc="96" dirty="0" err="1">
                <a:solidFill>
                  <a:srgbClr val="020301"/>
                </a:solidFill>
                <a:latin typeface="Now" panose="020B0604020202020204" charset="-18"/>
              </a:rPr>
              <a:t>lub</a:t>
            </a:r>
            <a:r>
              <a:rPr lang="en-US" sz="2800" spc="9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na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działania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)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i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otrzymać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dofinansowanie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na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realizację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jednego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projektu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.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Oznacza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to,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że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w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przypadku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złożenia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większej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liczby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wniosków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ocenie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będzie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podlegał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tylko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ten,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który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jako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pierwszy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został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złożony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w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wersji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elektronicznej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przez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Generator.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Pozostałe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wnioski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nie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będą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kierowane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do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oceny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 </a:t>
            </a:r>
            <a:r>
              <a:rPr lang="en-US" sz="2800" spc="36" dirty="0" err="1">
                <a:solidFill>
                  <a:srgbClr val="020301"/>
                </a:solidFill>
                <a:latin typeface="Now" panose="020B0604020202020204" charset="-18"/>
              </a:rPr>
              <a:t>merytorycznej</a:t>
            </a:r>
            <a:r>
              <a:rPr lang="en-US" sz="2800" spc="36" dirty="0">
                <a:solidFill>
                  <a:srgbClr val="020301"/>
                </a:solidFill>
                <a:latin typeface="Now" panose="020B0604020202020204" charset="-18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7263" y="1028700"/>
            <a:ext cx="2642037" cy="26420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44353" y="1138280"/>
            <a:ext cx="8798076" cy="2603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7"/>
              </a:lnSpc>
            </a:pPr>
            <a:r>
              <a:rPr lang="en-US" sz="4643" spc="162">
                <a:solidFill>
                  <a:srgbClr val="020301"/>
                </a:solidFill>
                <a:latin typeface="League Spartan Bold"/>
              </a:rPr>
              <a:t>OGRANICZENIA DOTYCZĄCE LICZBY SKŁADANYCH WNIOSKÓW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66851" y="1028700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4606" y="5367834"/>
            <a:ext cx="5389390" cy="38904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971861" y="1028700"/>
            <a:ext cx="8214380" cy="2970954"/>
            <a:chOff x="0" y="0"/>
            <a:chExt cx="10952506" cy="3961271"/>
          </a:xfrm>
        </p:grpSpPr>
        <p:sp>
          <p:nvSpPr>
            <p:cNvPr id="6" name="TextBox 6"/>
            <p:cNvSpPr txBox="1"/>
            <p:nvPr/>
          </p:nvSpPr>
          <p:spPr>
            <a:xfrm>
              <a:off x="0" y="38100"/>
              <a:ext cx="10952506" cy="82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3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96495"/>
              <a:ext cx="9360108" cy="621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5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4514" y="847542"/>
            <a:ext cx="5466159" cy="4122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351">
                <a:solidFill>
                  <a:srgbClr val="F6F6F6"/>
                </a:solidFill>
                <a:latin typeface="Now Bold"/>
              </a:rPr>
              <a:t>Wkład 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351">
                <a:solidFill>
                  <a:srgbClr val="F6F6F6"/>
                </a:solidFill>
                <a:latin typeface="Now Bold"/>
              </a:rPr>
              <a:t>własny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6050" y="952500"/>
            <a:ext cx="9943250" cy="642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sz="4070" spc="122">
                <a:solidFill>
                  <a:srgbClr val="F6F6F6"/>
                </a:solidFill>
                <a:latin typeface="Now"/>
              </a:rPr>
              <a:t>Wartość projektu to łączna wartość dotacji i wartość środków własnych.</a:t>
            </a:r>
          </a:p>
          <a:p>
            <a:pPr algn="ctr">
              <a:lnSpc>
                <a:spcPts val="5699"/>
              </a:lnSpc>
              <a:spcBef>
                <a:spcPct val="0"/>
              </a:spcBef>
            </a:pPr>
            <a:endParaRPr lang="en-US" sz="4070" spc="122">
              <a:solidFill>
                <a:srgbClr val="F6F6F6"/>
              </a:solidFill>
              <a:latin typeface="Now"/>
            </a:endParaRPr>
          </a:p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sz="4070" spc="122">
                <a:solidFill>
                  <a:srgbClr val="F6F6F6"/>
                </a:solidFill>
                <a:latin typeface="Now"/>
              </a:rPr>
              <a:t>Wkład własny nie jest wymagany i nie ma wpływu na ocenę, jednak ze względu na specyfikę działań możliwe jest wniesienie wkładu własnego w formie osobowej (wolontariat) lub rzeczowej.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Niestandardowy</PresentationFormat>
  <Paragraphs>150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7" baseType="lpstr">
      <vt:lpstr>Open Sans</vt:lpstr>
      <vt:lpstr>Arbutus Slab Light</vt:lpstr>
      <vt:lpstr>Now</vt:lpstr>
      <vt:lpstr>Arbutus Slab Bold</vt:lpstr>
      <vt:lpstr>Arimo</vt:lpstr>
      <vt:lpstr>League Spartan</vt:lpstr>
      <vt:lpstr>Now Bold</vt:lpstr>
      <vt:lpstr>League Spartan Bold</vt:lpstr>
      <vt:lpstr>Arbutus Slab</vt:lpstr>
      <vt:lpstr>Now Light</vt:lpstr>
      <vt:lpstr>Arial</vt:lpstr>
      <vt:lpstr>Arimo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Śląskie NOWEFIO na lata 2021-2023</dc:title>
  <dc:creator>CRIS CRIS</dc:creator>
  <cp:lastModifiedBy>CRIS</cp:lastModifiedBy>
  <cp:revision>9</cp:revision>
  <dcterms:created xsi:type="dcterms:W3CDTF">2006-08-16T00:00:00Z</dcterms:created>
  <dcterms:modified xsi:type="dcterms:W3CDTF">2022-03-01T09:04:56Z</dcterms:modified>
  <dc:identifier>DAEl-zx4wbs</dc:identifier>
</cp:coreProperties>
</file>